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656" r:id="rId2"/>
    <p:sldId id="580" r:id="rId3"/>
    <p:sldId id="585" r:id="rId4"/>
    <p:sldId id="629" r:id="rId5"/>
    <p:sldId id="640" r:id="rId6"/>
    <p:sldId id="650" r:id="rId7"/>
    <p:sldId id="283" r:id="rId8"/>
    <p:sldId id="645" r:id="rId9"/>
    <p:sldId id="651" r:id="rId10"/>
    <p:sldId id="660" r:id="rId11"/>
    <p:sldId id="267" r:id="rId12"/>
    <p:sldId id="65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0803"/>
    <a:srgbClr val="00287A"/>
    <a:srgbClr val="6EA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49"/>
    <p:restoredTop sz="87682"/>
  </p:normalViewPr>
  <p:slideViewPr>
    <p:cSldViewPr snapToGrid="0">
      <p:cViewPr varScale="1">
        <p:scale>
          <a:sx n="76" d="100"/>
          <a:sy n="76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hyperlink" Target="https://webstockreview.net/explore/clipart-restaurant-restaurant-worker/" TargetMode="External"/><Relationship Id="rId3" Type="http://schemas.openxmlformats.org/officeDocument/2006/relationships/image" Target="../media/image9.jpg"/><Relationship Id="rId7" Type="http://schemas.openxmlformats.org/officeDocument/2006/relationships/image" Target="../media/image10.png"/><Relationship Id="rId2" Type="http://schemas.openxmlformats.org/officeDocument/2006/relationships/hyperlink" Target="https://www.vecteezy.com/vector-art/425395-industrial-factory-in-a-flat-style-vector-and-illustration-of-manufacturing-building" TargetMode="External"/><Relationship Id="rId1" Type="http://schemas.openxmlformats.org/officeDocument/2006/relationships/image" Target="../media/image12.jpg"/><Relationship Id="rId6" Type="http://schemas.openxmlformats.org/officeDocument/2006/relationships/hyperlink" Target="https://www.vecteezy.com/vector-art/480434-nail-salon-background" TargetMode="External"/><Relationship Id="rId5" Type="http://schemas.openxmlformats.org/officeDocument/2006/relationships/image" Target="../media/image11.jpg"/><Relationship Id="rId4" Type="http://schemas.openxmlformats.org/officeDocument/2006/relationships/hyperlink" Target="https://www.freepik.com/free-photos-vectors/shopkeeper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webstockreview.net/explore/clipart-restaurant-restaurant-worker/" TargetMode="External"/><Relationship Id="rId3" Type="http://schemas.openxmlformats.org/officeDocument/2006/relationships/image" Target="../media/image9.jpg"/><Relationship Id="rId7" Type="http://schemas.openxmlformats.org/officeDocument/2006/relationships/image" Target="../media/image10.png"/><Relationship Id="rId2" Type="http://schemas.openxmlformats.org/officeDocument/2006/relationships/hyperlink" Target="https://www.vecteezy.com/vector-art/425395-industrial-factory-in-a-flat-style-vector-and-illustration-of-manufacturing-building" TargetMode="External"/><Relationship Id="rId1" Type="http://schemas.openxmlformats.org/officeDocument/2006/relationships/image" Target="../media/image12.jpg"/><Relationship Id="rId6" Type="http://schemas.openxmlformats.org/officeDocument/2006/relationships/hyperlink" Target="https://www.vecteezy.com/vector-art/480434-nail-salon-background" TargetMode="External"/><Relationship Id="rId5" Type="http://schemas.openxmlformats.org/officeDocument/2006/relationships/image" Target="../media/image11.jpg"/><Relationship Id="rId4" Type="http://schemas.openxmlformats.org/officeDocument/2006/relationships/hyperlink" Target="https://www.freepik.com/free-photos-vectors/shopkeeper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964120-86DD-41A7-90D4-17FFFBEA9EB7}" type="doc">
      <dgm:prSet loTypeId="urn:microsoft.com/office/officeart/2005/8/layout/hList7" loCatId="process" qsTypeId="urn:microsoft.com/office/officeart/2005/8/quickstyle/simple1#2" qsCatId="simple" csTypeId="urn:microsoft.com/office/officeart/2005/8/colors/colorful4#2" csCatId="colorful" phldr="1"/>
      <dgm:spPr/>
      <dgm:t>
        <a:bodyPr/>
        <a:lstStyle/>
        <a:p>
          <a:endParaRPr lang="en-US"/>
        </a:p>
      </dgm:t>
    </dgm:pt>
    <dgm:pt modelId="{0E6CCE44-EEFA-44DE-81C6-4B6A56EAEA67}">
      <dgm:prSet phldrT="[Text]" custT="1"/>
      <dgm:spPr/>
      <dgm:t>
        <a:bodyPr/>
        <a:lstStyle/>
        <a:p>
          <a:pPr>
            <a:buClrTx/>
            <a:buSzTx/>
            <a:buFont typeface="+mj-lt"/>
            <a:buAutoNum type="arabicPeriod"/>
          </a:pPr>
          <a:endParaRPr kumimoji="0" lang="en-US" sz="28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AutoNum type="arabicPeriod"/>
          </a:pPr>
          <a:endParaRPr kumimoji="0" lang="en-US" sz="28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AutoNum type="arabicPeriod"/>
          </a:pPr>
          <a:endParaRPr kumimoji="0" lang="en-US" sz="28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AutoNum type="arabicPeriod"/>
          </a:pPr>
          <a:r>
            <a:rPr kumimoji="0" lang="en-US" sz="2800" b="1" i="0" u="none" strike="noStrike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Manufacturing</a:t>
          </a:r>
        </a:p>
        <a:p>
          <a:pPr>
            <a:buClrTx/>
            <a:buSzTx/>
            <a:buFont typeface="+mj-lt"/>
            <a:buAutoNum type="arabicPeriod"/>
          </a:pPr>
          <a:r>
            <a:rPr kumimoji="0" lang="en-US" sz="2400" b="0" i="0" u="none" strike="noStrike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 a business that </a:t>
          </a:r>
          <a:r>
            <a:rPr kumimoji="0" lang="en-US" sz="2000" b="0" i="0" u="none" strike="noStrike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develop a product and sell it either directly to the customer or to some type of middleman, like a wholesaler or retailer</a:t>
          </a:r>
          <a:endParaRPr kumimoji="0" lang="en-US" sz="2400" b="0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</dgm:t>
    </dgm:pt>
    <dgm:pt modelId="{2AB28322-858C-4E22-AF8E-604A460F0A55}" type="parTrans" cxnId="{C9EF4367-B347-4CB2-B50F-A9B86755FD09}">
      <dgm:prSet/>
      <dgm:spPr/>
      <dgm:t>
        <a:bodyPr/>
        <a:lstStyle/>
        <a:p>
          <a:endParaRPr lang="en-US"/>
        </a:p>
      </dgm:t>
    </dgm:pt>
    <dgm:pt modelId="{A00DE4CB-CF0E-41FA-9639-A6E3C07668F9}" type="sibTrans" cxnId="{C9EF4367-B347-4CB2-B50F-A9B86755FD09}">
      <dgm:prSet/>
      <dgm:spPr/>
      <dgm:t>
        <a:bodyPr/>
        <a:lstStyle/>
        <a:p>
          <a:endParaRPr lang="en-US"/>
        </a:p>
      </dgm:t>
    </dgm:pt>
    <dgm:pt modelId="{D8DCF738-D168-4620-B946-EB4FA50D4B41}">
      <dgm:prSet phldrT="[Text]" custT="1"/>
      <dgm:spPr/>
      <dgm:t>
        <a:bodyPr/>
        <a:lstStyle/>
        <a:p>
          <a:pPr>
            <a:buClrTx/>
            <a:buSzTx/>
            <a:buFont typeface="+mj-lt"/>
            <a:buNone/>
          </a:pPr>
          <a:endParaRPr kumimoji="0" lang="en-US" sz="2800" b="0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None/>
          </a:pPr>
          <a:endParaRPr kumimoji="0" lang="en-US" sz="2800" b="0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None/>
          </a:pPr>
          <a:endParaRPr kumimoji="0" lang="en-US" sz="2800" b="0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None/>
          </a:pPr>
          <a:r>
            <a:rPr kumimoji="0" lang="en-US" sz="2800" b="1" i="0" u="none" strike="noStrike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Merchandising</a:t>
          </a:r>
          <a:endParaRPr kumimoji="0" lang="en-US" sz="13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None/>
          </a:pPr>
          <a:r>
            <a:rPr kumimoji="0" lang="en-US" sz="16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also known as </a:t>
          </a:r>
          <a:r>
            <a:rPr kumimoji="0" lang="en-US" sz="1600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retailing</a:t>
          </a:r>
          <a:r>
            <a:rPr kumimoji="0" lang="en-US" sz="16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, </a:t>
          </a:r>
        </a:p>
        <a:p>
          <a:pPr>
            <a:buClrTx/>
            <a:buSzTx/>
            <a:buFont typeface="+mj-lt"/>
            <a:buNone/>
          </a:pPr>
          <a:r>
            <a:rPr kumimoji="0" lang="en-US" sz="16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Products are purchased from manufacturers, wholesalers, or other middlemen, and are sold at the retail price to the consumer</a:t>
          </a:r>
        </a:p>
        <a:p>
          <a:pPr>
            <a:buClrTx/>
            <a:buSzTx/>
            <a:buFont typeface="+mj-lt"/>
            <a:buNone/>
          </a:pPr>
          <a:r>
            <a:rPr kumimoji="0" lang="en-US" sz="16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Sell products at a price higher than what they paid to purchase to earn a profit</a:t>
          </a:r>
          <a:endParaRPr kumimoji="0" lang="en-US" sz="1600" b="0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</dgm:t>
    </dgm:pt>
    <dgm:pt modelId="{A877F1C3-340E-4C04-985C-00CF4B504815}" type="parTrans" cxnId="{7172B1EE-C82D-4E44-BF2D-C5175404D8FB}">
      <dgm:prSet/>
      <dgm:spPr/>
      <dgm:t>
        <a:bodyPr/>
        <a:lstStyle/>
        <a:p>
          <a:endParaRPr lang="en-US"/>
        </a:p>
      </dgm:t>
    </dgm:pt>
    <dgm:pt modelId="{179C1F70-AC98-4822-9123-38CC9EF35574}" type="sibTrans" cxnId="{7172B1EE-C82D-4E44-BF2D-C5175404D8FB}">
      <dgm:prSet/>
      <dgm:spPr/>
      <dgm:t>
        <a:bodyPr/>
        <a:lstStyle/>
        <a:p>
          <a:endParaRPr lang="en-US"/>
        </a:p>
      </dgm:t>
    </dgm:pt>
    <dgm:pt modelId="{9AA98FC5-9A4E-444B-AADD-BA3349CB991C}">
      <dgm:prSet phldrT="[Text]" custT="1"/>
      <dgm:spPr/>
      <dgm:t>
        <a:bodyPr/>
        <a:lstStyle/>
        <a:p>
          <a:pPr>
            <a:buClrTx/>
            <a:buSzTx/>
            <a:buFont typeface="+mj-lt"/>
            <a:buAutoNum type="arabicPeriod"/>
          </a:pPr>
          <a:endParaRPr kumimoji="0" lang="en-US" sz="3300" b="0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AutoNum type="arabicPeriod"/>
          </a:pPr>
          <a:endParaRPr kumimoji="0" lang="en-US" sz="28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AutoNum type="arabicPeriod"/>
          </a:pPr>
          <a:endParaRPr kumimoji="0" lang="en-US" sz="28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>
            <a:buClrTx/>
            <a:buSzTx/>
            <a:buFont typeface="+mj-lt"/>
            <a:buAutoNum type="arabicPeriod"/>
          </a:pPr>
          <a:r>
            <a:rPr kumimoji="0" lang="en-US" sz="2400" b="1" i="0" u="none" strike="noStrike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Service Business</a:t>
          </a:r>
        </a:p>
        <a:p>
          <a:pPr>
            <a:buClrTx/>
            <a:buSzTx/>
            <a:buFont typeface="+mj-lt"/>
            <a:buAutoNum type="arabicPeriod"/>
          </a:pPr>
          <a:r>
            <a:rPr kumimoji="0" lang="en-US" sz="20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Sell intangible goods to consumers. They are paid to do something for the customer. They offer professional services, expertise, and various other offerings. </a:t>
          </a:r>
          <a:endParaRPr lang="en-US" sz="2000" dirty="0"/>
        </a:p>
      </dgm:t>
    </dgm:pt>
    <dgm:pt modelId="{75EA3874-8944-460D-919B-FEE0E79C9D6F}" type="parTrans" cxnId="{E04A4ABA-F49C-4A05-9A1E-C1BCDE88979C}">
      <dgm:prSet/>
      <dgm:spPr/>
      <dgm:t>
        <a:bodyPr/>
        <a:lstStyle/>
        <a:p>
          <a:endParaRPr lang="en-US"/>
        </a:p>
      </dgm:t>
    </dgm:pt>
    <dgm:pt modelId="{D3DD618B-15E5-421A-91CE-C60864869307}" type="sibTrans" cxnId="{E04A4ABA-F49C-4A05-9A1E-C1BCDE88979C}">
      <dgm:prSet/>
      <dgm:spPr/>
      <dgm:t>
        <a:bodyPr/>
        <a:lstStyle/>
        <a:p>
          <a:endParaRPr lang="en-US"/>
        </a:p>
      </dgm:t>
    </dgm:pt>
    <dgm:pt modelId="{6C4F9F0F-46D9-4DE2-9436-42B0BEA75ABE}">
      <dgm:prSet custT="1"/>
      <dgm:spPr/>
      <dgm:t>
        <a:bodyPr/>
        <a:lstStyle/>
        <a:p>
          <a:endParaRPr kumimoji="0" lang="en-US" sz="32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endParaRPr kumimoji="0" lang="en-US" sz="32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r>
            <a:rPr kumimoji="0" lang="en-US" sz="2800" b="1" i="0" u="none" strike="noStrike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Hybrid</a:t>
          </a:r>
          <a:endParaRPr kumimoji="0" lang="en-US" sz="3600" b="1" i="0" u="none" strike="noStrike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r>
            <a:rPr kumimoji="0" lang="en-US" sz="20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rPr>
            <a:t>Businesses that possess the qualities of multiple business types. They can be a manufacturer, merchandiser, and/or service business.  </a:t>
          </a:r>
          <a:endParaRPr lang="en-US" sz="2000" b="1" dirty="0"/>
        </a:p>
      </dgm:t>
    </dgm:pt>
    <dgm:pt modelId="{6E27E1A9-2452-4EF5-B318-F42224355B90}" type="parTrans" cxnId="{EC109D9E-405B-4F63-9D4E-52F832C67C7E}">
      <dgm:prSet/>
      <dgm:spPr/>
      <dgm:t>
        <a:bodyPr/>
        <a:lstStyle/>
        <a:p>
          <a:endParaRPr lang="en-US"/>
        </a:p>
      </dgm:t>
    </dgm:pt>
    <dgm:pt modelId="{589F7C91-26DA-4E2F-B5B5-E167C4DA8581}" type="sibTrans" cxnId="{EC109D9E-405B-4F63-9D4E-52F832C67C7E}">
      <dgm:prSet/>
      <dgm:spPr/>
      <dgm:t>
        <a:bodyPr/>
        <a:lstStyle/>
        <a:p>
          <a:endParaRPr lang="en-US"/>
        </a:p>
      </dgm:t>
    </dgm:pt>
    <dgm:pt modelId="{CABCFDC6-4F01-4A8A-9E6A-C6AF879B2D9D}" type="pres">
      <dgm:prSet presAssocID="{85964120-86DD-41A7-90D4-17FFFBEA9EB7}" presName="Name0" presStyleCnt="0">
        <dgm:presLayoutVars>
          <dgm:dir/>
          <dgm:resizeHandles val="exact"/>
        </dgm:presLayoutVars>
      </dgm:prSet>
      <dgm:spPr/>
    </dgm:pt>
    <dgm:pt modelId="{7D4E6DA1-85A2-461E-8461-9551E65EB433}" type="pres">
      <dgm:prSet presAssocID="{85964120-86DD-41A7-90D4-17FFFBEA9EB7}" presName="fgShape" presStyleLbl="fgShp" presStyleIdx="0" presStyleCnt="1" custLinFactY="-216938" custLinFactNeighborX="-1740" custLinFactNeighborY="-300000"/>
      <dgm:spPr/>
    </dgm:pt>
    <dgm:pt modelId="{135D20A7-6327-4E06-96D0-DFBA88D510C2}" type="pres">
      <dgm:prSet presAssocID="{85964120-86DD-41A7-90D4-17FFFBEA9EB7}" presName="linComp" presStyleCnt="0"/>
      <dgm:spPr/>
    </dgm:pt>
    <dgm:pt modelId="{E589173F-E048-48AB-B5FF-EA2388863B51}" type="pres">
      <dgm:prSet presAssocID="{0E6CCE44-EEFA-44DE-81C6-4B6A56EAEA67}" presName="compNode" presStyleCnt="0"/>
      <dgm:spPr/>
    </dgm:pt>
    <dgm:pt modelId="{6DDB7737-27BE-4885-B6E7-298A0F48CACB}" type="pres">
      <dgm:prSet presAssocID="{0E6CCE44-EEFA-44DE-81C6-4B6A56EAEA67}" presName="bkgdShape" presStyleLbl="node1" presStyleIdx="0" presStyleCnt="4" custLinFactNeighborX="-58820" custLinFactNeighborY="-4945"/>
      <dgm:spPr/>
    </dgm:pt>
    <dgm:pt modelId="{DC38CED4-49F7-4A1A-8186-675B8A81D3DA}" type="pres">
      <dgm:prSet presAssocID="{0E6CCE44-EEFA-44DE-81C6-4B6A56EAEA67}" presName="nodeTx" presStyleLbl="node1" presStyleIdx="0" presStyleCnt="4">
        <dgm:presLayoutVars>
          <dgm:bulletEnabled val="1"/>
        </dgm:presLayoutVars>
      </dgm:prSet>
      <dgm:spPr/>
    </dgm:pt>
    <dgm:pt modelId="{35AA577B-DB4E-4076-917C-589158D69A50}" type="pres">
      <dgm:prSet presAssocID="{0E6CCE44-EEFA-44DE-81C6-4B6A56EAEA67}" presName="invisiNode" presStyleLbl="node1" presStyleIdx="0" presStyleCnt="4"/>
      <dgm:spPr/>
    </dgm:pt>
    <dgm:pt modelId="{C59AD27B-FAAB-49E4-95FB-1A76FFAA1C9C}" type="pres">
      <dgm:prSet presAssocID="{0E6CCE44-EEFA-44DE-81C6-4B6A56EAEA67}" presName="imagNode" presStyleLbl="fgImgPlace1" presStyleIdx="0" presStyleCnt="4" custScaleX="80887" custScaleY="70625" custLinFactNeighborX="3447" custLinFactNeighborY="18192"/>
      <dgm:spPr>
        <a:blipFill rotWithShape="1"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1000" r="-21000"/>
          </a:stretch>
        </a:blipFill>
      </dgm:spPr>
    </dgm:pt>
    <dgm:pt modelId="{3F45BD9C-B791-45A2-8810-5558FFF2D140}" type="pres">
      <dgm:prSet presAssocID="{A00DE4CB-CF0E-41FA-9639-A6E3C07668F9}" presName="sibTrans" presStyleLbl="sibTrans2D1" presStyleIdx="0" presStyleCnt="0"/>
      <dgm:spPr/>
    </dgm:pt>
    <dgm:pt modelId="{E6316163-5C49-458B-955D-0FBD0B0A402B}" type="pres">
      <dgm:prSet presAssocID="{D8DCF738-D168-4620-B946-EB4FA50D4B41}" presName="compNode" presStyleCnt="0"/>
      <dgm:spPr/>
    </dgm:pt>
    <dgm:pt modelId="{647495E9-5697-414B-9817-9D817E87319C}" type="pres">
      <dgm:prSet presAssocID="{D8DCF738-D168-4620-B946-EB4FA50D4B41}" presName="bkgdShape" presStyleLbl="node1" presStyleIdx="1" presStyleCnt="4" custLinFactNeighborX="-1764"/>
      <dgm:spPr/>
    </dgm:pt>
    <dgm:pt modelId="{12B10B47-B550-448F-850C-EFC3507A16B8}" type="pres">
      <dgm:prSet presAssocID="{D8DCF738-D168-4620-B946-EB4FA50D4B41}" presName="nodeTx" presStyleLbl="node1" presStyleIdx="1" presStyleCnt="4">
        <dgm:presLayoutVars>
          <dgm:bulletEnabled val="1"/>
        </dgm:presLayoutVars>
      </dgm:prSet>
      <dgm:spPr/>
    </dgm:pt>
    <dgm:pt modelId="{63201AA1-092C-4939-81FF-5DA0B54BBCC6}" type="pres">
      <dgm:prSet presAssocID="{D8DCF738-D168-4620-B946-EB4FA50D4B41}" presName="invisiNode" presStyleLbl="node1" presStyleIdx="1" presStyleCnt="4"/>
      <dgm:spPr/>
    </dgm:pt>
    <dgm:pt modelId="{D09A162F-F66E-4D6A-A029-2DEAC584C145}" type="pres">
      <dgm:prSet presAssocID="{D8DCF738-D168-4620-B946-EB4FA50D4B41}" presName="imagNode" presStyleLbl="fgImgPlace1" presStyleIdx="1" presStyleCnt="4" custScaleX="78502" custScaleY="81027" custLinFactNeighborY="26544"/>
      <dgm:spPr>
        <a:blipFill rotWithShape="1"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1000" r="-21000"/>
          </a:stretch>
        </a:blipFill>
      </dgm:spPr>
    </dgm:pt>
    <dgm:pt modelId="{CE47FFAF-9215-4365-B4BB-C334F9092913}" type="pres">
      <dgm:prSet presAssocID="{179C1F70-AC98-4822-9123-38CC9EF35574}" presName="sibTrans" presStyleLbl="sibTrans2D1" presStyleIdx="0" presStyleCnt="0"/>
      <dgm:spPr/>
    </dgm:pt>
    <dgm:pt modelId="{423FC1BE-D4DF-4617-BD20-D563B060FB0C}" type="pres">
      <dgm:prSet presAssocID="{9AA98FC5-9A4E-444B-AADD-BA3349CB991C}" presName="compNode" presStyleCnt="0"/>
      <dgm:spPr/>
    </dgm:pt>
    <dgm:pt modelId="{CD97FAB1-B20F-40DB-87A5-9B9827A7CEAB}" type="pres">
      <dgm:prSet presAssocID="{9AA98FC5-9A4E-444B-AADD-BA3349CB991C}" presName="bkgdShape" presStyleLbl="node1" presStyleIdx="2" presStyleCnt="4"/>
      <dgm:spPr/>
    </dgm:pt>
    <dgm:pt modelId="{EA500524-8A88-4859-968D-C311ADC0A5E0}" type="pres">
      <dgm:prSet presAssocID="{9AA98FC5-9A4E-444B-AADD-BA3349CB991C}" presName="nodeTx" presStyleLbl="node1" presStyleIdx="2" presStyleCnt="4">
        <dgm:presLayoutVars>
          <dgm:bulletEnabled val="1"/>
        </dgm:presLayoutVars>
      </dgm:prSet>
      <dgm:spPr/>
    </dgm:pt>
    <dgm:pt modelId="{C000BC57-7DF4-460C-8188-A0D288819F91}" type="pres">
      <dgm:prSet presAssocID="{9AA98FC5-9A4E-444B-AADD-BA3349CB991C}" presName="invisiNode" presStyleLbl="node1" presStyleIdx="2" presStyleCnt="4"/>
      <dgm:spPr/>
    </dgm:pt>
    <dgm:pt modelId="{F41C77F4-8482-4E9E-B10B-3771D21C0173}" type="pres">
      <dgm:prSet presAssocID="{9AA98FC5-9A4E-444B-AADD-BA3349CB991C}" presName="imagNode" presStyleLbl="fgImgPlace1" presStyleIdx="2" presStyleCnt="4" custScaleX="87076" custScaleY="81027" custLinFactNeighborX="-2828" custLinFactNeighborY="26544"/>
      <dgm:spPr>
        <a:blipFill rotWithShape="1"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/>
          </a:stretch>
        </a:blipFill>
      </dgm:spPr>
    </dgm:pt>
    <dgm:pt modelId="{747F2A39-F78A-4EC4-90F6-166D75667329}" type="pres">
      <dgm:prSet presAssocID="{D3DD618B-15E5-421A-91CE-C60864869307}" presName="sibTrans" presStyleLbl="sibTrans2D1" presStyleIdx="0" presStyleCnt="0"/>
      <dgm:spPr/>
    </dgm:pt>
    <dgm:pt modelId="{91ABA2D5-8EBA-484D-AB81-39F80D3B0E0D}" type="pres">
      <dgm:prSet presAssocID="{6C4F9F0F-46D9-4DE2-9436-42B0BEA75ABE}" presName="compNode" presStyleCnt="0"/>
      <dgm:spPr/>
    </dgm:pt>
    <dgm:pt modelId="{065F748D-5ED0-42ED-9838-DE02EA21353B}" type="pres">
      <dgm:prSet presAssocID="{6C4F9F0F-46D9-4DE2-9436-42B0BEA75ABE}" presName="bkgdShape" presStyleLbl="node1" presStyleIdx="3" presStyleCnt="4"/>
      <dgm:spPr/>
    </dgm:pt>
    <dgm:pt modelId="{106E186C-75C4-4A91-BCDF-903DFA18DFBE}" type="pres">
      <dgm:prSet presAssocID="{6C4F9F0F-46D9-4DE2-9436-42B0BEA75ABE}" presName="nodeTx" presStyleLbl="node1" presStyleIdx="3" presStyleCnt="4">
        <dgm:presLayoutVars>
          <dgm:bulletEnabled val="1"/>
        </dgm:presLayoutVars>
      </dgm:prSet>
      <dgm:spPr/>
    </dgm:pt>
    <dgm:pt modelId="{C1B1781D-8E55-4A87-9770-B9D0799DB9FF}" type="pres">
      <dgm:prSet presAssocID="{6C4F9F0F-46D9-4DE2-9436-42B0BEA75ABE}" presName="invisiNode" presStyleLbl="node1" presStyleIdx="3" presStyleCnt="4"/>
      <dgm:spPr/>
    </dgm:pt>
    <dgm:pt modelId="{2EB1A4E0-B20E-4138-91C1-1F38A1698C47}" type="pres">
      <dgm:prSet presAssocID="{6C4F9F0F-46D9-4DE2-9436-42B0BEA75ABE}" presName="imagNode" presStyleLbl="fgImgPlace1" presStyleIdx="3" presStyleCnt="4" custScaleX="88119" custScaleY="89820" custLinFactNeighborX="-1414" custLinFactNeighborY="26544"/>
      <dgm:spPr>
        <a:blipFill rotWithShape="1">
          <a:blip xmlns:r="http://schemas.openxmlformats.org/officeDocument/2006/relationships"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/>
          </a:stretch>
        </a:blipFill>
      </dgm:spPr>
    </dgm:pt>
  </dgm:ptLst>
  <dgm:cxnLst>
    <dgm:cxn modelId="{6AFDFD08-4104-4C9B-BC34-A1ACA4094721}" type="presOf" srcId="{0E6CCE44-EEFA-44DE-81C6-4B6A56EAEA67}" destId="{6DDB7737-27BE-4885-B6E7-298A0F48CACB}" srcOrd="0" destOrd="0" presId="urn:microsoft.com/office/officeart/2005/8/layout/hList7"/>
    <dgm:cxn modelId="{D33DD119-EEE8-4490-9BA1-895DEBE672BD}" type="presOf" srcId="{6C4F9F0F-46D9-4DE2-9436-42B0BEA75ABE}" destId="{106E186C-75C4-4A91-BCDF-903DFA18DFBE}" srcOrd="1" destOrd="0" presId="urn:microsoft.com/office/officeart/2005/8/layout/hList7"/>
    <dgm:cxn modelId="{CDDC6F22-6200-4FAD-B200-6A26093E5055}" type="presOf" srcId="{9AA98FC5-9A4E-444B-AADD-BA3349CB991C}" destId="{EA500524-8A88-4859-968D-C311ADC0A5E0}" srcOrd="1" destOrd="0" presId="urn:microsoft.com/office/officeart/2005/8/layout/hList7"/>
    <dgm:cxn modelId="{2E2EC55B-DA1D-4468-9B30-549F91D96019}" type="presOf" srcId="{0E6CCE44-EEFA-44DE-81C6-4B6A56EAEA67}" destId="{DC38CED4-49F7-4A1A-8186-675B8A81D3DA}" srcOrd="1" destOrd="0" presId="urn:microsoft.com/office/officeart/2005/8/layout/hList7"/>
    <dgm:cxn modelId="{39CAB35E-8A41-4632-8D28-4DCE6C54982B}" type="presOf" srcId="{D3DD618B-15E5-421A-91CE-C60864869307}" destId="{747F2A39-F78A-4EC4-90F6-166D75667329}" srcOrd="0" destOrd="0" presId="urn:microsoft.com/office/officeart/2005/8/layout/hList7"/>
    <dgm:cxn modelId="{565A9E60-A54B-49C6-B6BF-37705600A7A8}" type="presOf" srcId="{85964120-86DD-41A7-90D4-17FFFBEA9EB7}" destId="{CABCFDC6-4F01-4A8A-9E6A-C6AF879B2D9D}" srcOrd="0" destOrd="0" presId="urn:microsoft.com/office/officeart/2005/8/layout/hList7"/>
    <dgm:cxn modelId="{C9EF4367-B347-4CB2-B50F-A9B86755FD09}" srcId="{85964120-86DD-41A7-90D4-17FFFBEA9EB7}" destId="{0E6CCE44-EEFA-44DE-81C6-4B6A56EAEA67}" srcOrd="0" destOrd="0" parTransId="{2AB28322-858C-4E22-AF8E-604A460F0A55}" sibTransId="{A00DE4CB-CF0E-41FA-9639-A6E3C07668F9}"/>
    <dgm:cxn modelId="{0BA1E278-7AFF-4AF7-9C62-EA31A9359ACB}" type="presOf" srcId="{9AA98FC5-9A4E-444B-AADD-BA3349CB991C}" destId="{CD97FAB1-B20F-40DB-87A5-9B9827A7CEAB}" srcOrd="0" destOrd="0" presId="urn:microsoft.com/office/officeart/2005/8/layout/hList7"/>
    <dgm:cxn modelId="{CE77F95A-50EE-4DEF-AFBF-2895F6934AC3}" type="presOf" srcId="{179C1F70-AC98-4822-9123-38CC9EF35574}" destId="{CE47FFAF-9215-4365-B4BB-C334F9092913}" srcOrd="0" destOrd="0" presId="urn:microsoft.com/office/officeart/2005/8/layout/hList7"/>
    <dgm:cxn modelId="{D918A390-0E09-4862-B1B8-DE06BFA987FD}" type="presOf" srcId="{A00DE4CB-CF0E-41FA-9639-A6E3C07668F9}" destId="{3F45BD9C-B791-45A2-8810-5558FFF2D140}" srcOrd="0" destOrd="0" presId="urn:microsoft.com/office/officeart/2005/8/layout/hList7"/>
    <dgm:cxn modelId="{EC109D9E-405B-4F63-9D4E-52F832C67C7E}" srcId="{85964120-86DD-41A7-90D4-17FFFBEA9EB7}" destId="{6C4F9F0F-46D9-4DE2-9436-42B0BEA75ABE}" srcOrd="3" destOrd="0" parTransId="{6E27E1A9-2452-4EF5-B318-F42224355B90}" sibTransId="{589F7C91-26DA-4E2F-B5B5-E167C4DA8581}"/>
    <dgm:cxn modelId="{E04A4ABA-F49C-4A05-9A1E-C1BCDE88979C}" srcId="{85964120-86DD-41A7-90D4-17FFFBEA9EB7}" destId="{9AA98FC5-9A4E-444B-AADD-BA3349CB991C}" srcOrd="2" destOrd="0" parTransId="{75EA3874-8944-460D-919B-FEE0E79C9D6F}" sibTransId="{D3DD618B-15E5-421A-91CE-C60864869307}"/>
    <dgm:cxn modelId="{EAD8ACC7-9A7A-454A-8CAD-F64821C66430}" type="presOf" srcId="{6C4F9F0F-46D9-4DE2-9436-42B0BEA75ABE}" destId="{065F748D-5ED0-42ED-9838-DE02EA21353B}" srcOrd="0" destOrd="0" presId="urn:microsoft.com/office/officeart/2005/8/layout/hList7"/>
    <dgm:cxn modelId="{45BFC5CC-BFE9-41AF-ACE5-D228B0FA86CE}" type="presOf" srcId="{D8DCF738-D168-4620-B946-EB4FA50D4B41}" destId="{647495E9-5697-414B-9817-9D817E87319C}" srcOrd="0" destOrd="0" presId="urn:microsoft.com/office/officeart/2005/8/layout/hList7"/>
    <dgm:cxn modelId="{7172B1EE-C82D-4E44-BF2D-C5175404D8FB}" srcId="{85964120-86DD-41A7-90D4-17FFFBEA9EB7}" destId="{D8DCF738-D168-4620-B946-EB4FA50D4B41}" srcOrd="1" destOrd="0" parTransId="{A877F1C3-340E-4C04-985C-00CF4B504815}" sibTransId="{179C1F70-AC98-4822-9123-38CC9EF35574}"/>
    <dgm:cxn modelId="{DB86ABF4-7AF1-4E2C-A0C4-1709209B9C7A}" type="presOf" srcId="{D8DCF738-D168-4620-B946-EB4FA50D4B41}" destId="{12B10B47-B550-448F-850C-EFC3507A16B8}" srcOrd="1" destOrd="0" presId="urn:microsoft.com/office/officeart/2005/8/layout/hList7"/>
    <dgm:cxn modelId="{D892D088-A3B8-4A41-8B5A-FD5028BFEC40}" type="presParOf" srcId="{CABCFDC6-4F01-4A8A-9E6A-C6AF879B2D9D}" destId="{7D4E6DA1-85A2-461E-8461-9551E65EB433}" srcOrd="0" destOrd="0" presId="urn:microsoft.com/office/officeart/2005/8/layout/hList7"/>
    <dgm:cxn modelId="{FAC7705F-2D6E-48F0-B6A9-86C9650D5CA7}" type="presParOf" srcId="{CABCFDC6-4F01-4A8A-9E6A-C6AF879B2D9D}" destId="{135D20A7-6327-4E06-96D0-DFBA88D510C2}" srcOrd="1" destOrd="0" presId="urn:microsoft.com/office/officeart/2005/8/layout/hList7"/>
    <dgm:cxn modelId="{F6B8A71A-BDEE-47DE-A6A3-32FF9806132B}" type="presParOf" srcId="{135D20A7-6327-4E06-96D0-DFBA88D510C2}" destId="{E589173F-E048-48AB-B5FF-EA2388863B51}" srcOrd="0" destOrd="0" presId="urn:microsoft.com/office/officeart/2005/8/layout/hList7"/>
    <dgm:cxn modelId="{2DFE367B-CCFD-4DBF-B83D-7B1A701F6C60}" type="presParOf" srcId="{E589173F-E048-48AB-B5FF-EA2388863B51}" destId="{6DDB7737-27BE-4885-B6E7-298A0F48CACB}" srcOrd="0" destOrd="0" presId="urn:microsoft.com/office/officeart/2005/8/layout/hList7"/>
    <dgm:cxn modelId="{65C63EDD-CB49-471F-923F-725CBDA817ED}" type="presParOf" srcId="{E589173F-E048-48AB-B5FF-EA2388863B51}" destId="{DC38CED4-49F7-4A1A-8186-675B8A81D3DA}" srcOrd="1" destOrd="0" presId="urn:microsoft.com/office/officeart/2005/8/layout/hList7"/>
    <dgm:cxn modelId="{D698B783-2C29-476A-8B98-52A5CA3A3B17}" type="presParOf" srcId="{E589173F-E048-48AB-B5FF-EA2388863B51}" destId="{35AA577B-DB4E-4076-917C-589158D69A50}" srcOrd="2" destOrd="0" presId="urn:microsoft.com/office/officeart/2005/8/layout/hList7"/>
    <dgm:cxn modelId="{A53D18DD-0904-4478-9C0F-487513F69D5E}" type="presParOf" srcId="{E589173F-E048-48AB-B5FF-EA2388863B51}" destId="{C59AD27B-FAAB-49E4-95FB-1A76FFAA1C9C}" srcOrd="3" destOrd="0" presId="urn:microsoft.com/office/officeart/2005/8/layout/hList7"/>
    <dgm:cxn modelId="{ACAAEE2C-6678-4492-9233-D8FC6A26D43D}" type="presParOf" srcId="{135D20A7-6327-4E06-96D0-DFBA88D510C2}" destId="{3F45BD9C-B791-45A2-8810-5558FFF2D140}" srcOrd="1" destOrd="0" presId="urn:microsoft.com/office/officeart/2005/8/layout/hList7"/>
    <dgm:cxn modelId="{35745039-3379-480C-A4E5-FF96D77549D8}" type="presParOf" srcId="{135D20A7-6327-4E06-96D0-DFBA88D510C2}" destId="{E6316163-5C49-458B-955D-0FBD0B0A402B}" srcOrd="2" destOrd="0" presId="urn:microsoft.com/office/officeart/2005/8/layout/hList7"/>
    <dgm:cxn modelId="{7050A21D-D0EF-4CD2-8A48-9D9F2FDF3B65}" type="presParOf" srcId="{E6316163-5C49-458B-955D-0FBD0B0A402B}" destId="{647495E9-5697-414B-9817-9D817E87319C}" srcOrd="0" destOrd="0" presId="urn:microsoft.com/office/officeart/2005/8/layout/hList7"/>
    <dgm:cxn modelId="{E44C92FD-89FC-4DFD-8E7F-714A57982F55}" type="presParOf" srcId="{E6316163-5C49-458B-955D-0FBD0B0A402B}" destId="{12B10B47-B550-448F-850C-EFC3507A16B8}" srcOrd="1" destOrd="0" presId="urn:microsoft.com/office/officeart/2005/8/layout/hList7"/>
    <dgm:cxn modelId="{042A23F8-C895-47B7-B70D-79E3047F202F}" type="presParOf" srcId="{E6316163-5C49-458B-955D-0FBD0B0A402B}" destId="{63201AA1-092C-4939-81FF-5DA0B54BBCC6}" srcOrd="2" destOrd="0" presId="urn:microsoft.com/office/officeart/2005/8/layout/hList7"/>
    <dgm:cxn modelId="{DC5CD1A7-056E-4183-A6C7-15CC40510EE3}" type="presParOf" srcId="{E6316163-5C49-458B-955D-0FBD0B0A402B}" destId="{D09A162F-F66E-4D6A-A029-2DEAC584C145}" srcOrd="3" destOrd="0" presId="urn:microsoft.com/office/officeart/2005/8/layout/hList7"/>
    <dgm:cxn modelId="{B2302A67-0B9D-48D7-853B-E544065C036B}" type="presParOf" srcId="{135D20A7-6327-4E06-96D0-DFBA88D510C2}" destId="{CE47FFAF-9215-4365-B4BB-C334F9092913}" srcOrd="3" destOrd="0" presId="urn:microsoft.com/office/officeart/2005/8/layout/hList7"/>
    <dgm:cxn modelId="{E0BF4F10-488D-4E3D-8167-E4C128D63719}" type="presParOf" srcId="{135D20A7-6327-4E06-96D0-DFBA88D510C2}" destId="{423FC1BE-D4DF-4617-BD20-D563B060FB0C}" srcOrd="4" destOrd="0" presId="urn:microsoft.com/office/officeart/2005/8/layout/hList7"/>
    <dgm:cxn modelId="{69F95040-E30F-4627-BE4C-193BF9526A77}" type="presParOf" srcId="{423FC1BE-D4DF-4617-BD20-D563B060FB0C}" destId="{CD97FAB1-B20F-40DB-87A5-9B9827A7CEAB}" srcOrd="0" destOrd="0" presId="urn:microsoft.com/office/officeart/2005/8/layout/hList7"/>
    <dgm:cxn modelId="{8BC8D126-E2EA-4C79-B553-1F03EFEF4AF0}" type="presParOf" srcId="{423FC1BE-D4DF-4617-BD20-D563B060FB0C}" destId="{EA500524-8A88-4859-968D-C311ADC0A5E0}" srcOrd="1" destOrd="0" presId="urn:microsoft.com/office/officeart/2005/8/layout/hList7"/>
    <dgm:cxn modelId="{3BA8111D-BEB2-43FC-AC7D-CF5DFEF075A3}" type="presParOf" srcId="{423FC1BE-D4DF-4617-BD20-D563B060FB0C}" destId="{C000BC57-7DF4-460C-8188-A0D288819F91}" srcOrd="2" destOrd="0" presId="urn:microsoft.com/office/officeart/2005/8/layout/hList7"/>
    <dgm:cxn modelId="{A6077158-C260-412B-91BA-92E3E7AEAC1E}" type="presParOf" srcId="{423FC1BE-D4DF-4617-BD20-D563B060FB0C}" destId="{F41C77F4-8482-4E9E-B10B-3771D21C0173}" srcOrd="3" destOrd="0" presId="urn:microsoft.com/office/officeart/2005/8/layout/hList7"/>
    <dgm:cxn modelId="{9D3A3B08-0096-4666-9073-218472D58AF1}" type="presParOf" srcId="{135D20A7-6327-4E06-96D0-DFBA88D510C2}" destId="{747F2A39-F78A-4EC4-90F6-166D75667329}" srcOrd="5" destOrd="0" presId="urn:microsoft.com/office/officeart/2005/8/layout/hList7"/>
    <dgm:cxn modelId="{E4F359FA-0EB7-48A3-80A0-B391AB11C6A6}" type="presParOf" srcId="{135D20A7-6327-4E06-96D0-DFBA88D510C2}" destId="{91ABA2D5-8EBA-484D-AB81-39F80D3B0E0D}" srcOrd="6" destOrd="0" presId="urn:microsoft.com/office/officeart/2005/8/layout/hList7"/>
    <dgm:cxn modelId="{AC30745C-AD6A-4887-BC8D-DCC36446948C}" type="presParOf" srcId="{91ABA2D5-8EBA-484D-AB81-39F80D3B0E0D}" destId="{065F748D-5ED0-42ED-9838-DE02EA21353B}" srcOrd="0" destOrd="0" presId="urn:microsoft.com/office/officeart/2005/8/layout/hList7"/>
    <dgm:cxn modelId="{9F1C3155-FA2F-42FB-8AC7-39BE45068CA9}" type="presParOf" srcId="{91ABA2D5-8EBA-484D-AB81-39F80D3B0E0D}" destId="{106E186C-75C4-4A91-BCDF-903DFA18DFBE}" srcOrd="1" destOrd="0" presId="urn:microsoft.com/office/officeart/2005/8/layout/hList7"/>
    <dgm:cxn modelId="{582E6414-2D31-4A6C-96B2-E7C6BC42B4EB}" type="presParOf" srcId="{91ABA2D5-8EBA-484D-AB81-39F80D3B0E0D}" destId="{C1B1781D-8E55-4A87-9770-B9D0799DB9FF}" srcOrd="2" destOrd="0" presId="urn:microsoft.com/office/officeart/2005/8/layout/hList7"/>
    <dgm:cxn modelId="{A2FE8580-D65D-4FCC-9654-39B4519C81E6}" type="presParOf" srcId="{91ABA2D5-8EBA-484D-AB81-39F80D3B0E0D}" destId="{2EB1A4E0-B20E-4138-91C1-1F38A1698C4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B7737-27BE-4885-B6E7-298A0F48CACB}">
      <dsp:nvSpPr>
        <dsp:cNvPr id="0" name=""/>
        <dsp:cNvSpPr/>
      </dsp:nvSpPr>
      <dsp:spPr>
        <a:xfrm>
          <a:off x="0" y="0"/>
          <a:ext cx="2710732" cy="5833534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2800" b="1" i="0" u="none" strike="noStrike" kern="1200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Manufacturing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2400" b="0" i="0" u="none" strike="noStrike" kern="1200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 a business that </a:t>
          </a:r>
          <a:r>
            <a:rPr kumimoji="0" lang="en-US" sz="2000" b="0" i="0" u="none" strike="noStrike" kern="1200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develop a product and sell it either directly to the customer or to some type of middleman, like a wholesaler or retailer</a:t>
          </a:r>
          <a:endParaRPr kumimoji="0" lang="en-US" sz="2400" b="0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</dsp:txBody>
      <dsp:txXfrm>
        <a:off x="0" y="2333413"/>
        <a:ext cx="2710732" cy="2333413"/>
      </dsp:txXfrm>
    </dsp:sp>
    <dsp:sp modelId="{C59AD27B-FAAB-49E4-95FB-1A76FFAA1C9C}">
      <dsp:nvSpPr>
        <dsp:cNvPr id="0" name=""/>
        <dsp:cNvSpPr/>
      </dsp:nvSpPr>
      <dsp:spPr>
        <a:xfrm>
          <a:off x="639270" y="988718"/>
          <a:ext cx="1571284" cy="1371937"/>
        </a:xfrm>
        <a:prstGeom prst="ellipse">
          <a:avLst/>
        </a:prstGeom>
        <a:blipFill rotWithShape="1"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7495E9-5697-414B-9817-9D817E87319C}">
      <dsp:nvSpPr>
        <dsp:cNvPr id="0" name=""/>
        <dsp:cNvSpPr/>
      </dsp:nvSpPr>
      <dsp:spPr>
        <a:xfrm>
          <a:off x="2746823" y="0"/>
          <a:ext cx="2710732" cy="5833534"/>
        </a:xfrm>
        <a:prstGeom prst="roundRect">
          <a:avLst>
            <a:gd name="adj" fmla="val 1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0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0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0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2800" b="1" i="0" u="none" strike="noStrike" kern="1200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Merchandising</a:t>
          </a:r>
          <a:endParaRPr kumimoji="0" lang="en-US" sz="13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also known as </a:t>
          </a:r>
          <a:r>
            <a: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retailing</a:t>
          </a:r>
          <a:r>
            <a: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,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Products are purchased from manufacturers, wholesalers, or other middlemen, and are sold at the retail price to the consumer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Sell products at a price higher than what they paid to purchase to earn a profit</a:t>
          </a:r>
          <a:endParaRPr kumimoji="0" lang="en-US" sz="1600" b="0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</dsp:txBody>
      <dsp:txXfrm>
        <a:off x="2746823" y="2333413"/>
        <a:ext cx="2710732" cy="2333413"/>
      </dsp:txXfrm>
    </dsp:sp>
    <dsp:sp modelId="{D09A162F-F66E-4D6A-A029-2DEAC584C145}">
      <dsp:nvSpPr>
        <dsp:cNvPr id="0" name=""/>
        <dsp:cNvSpPr/>
      </dsp:nvSpPr>
      <dsp:spPr>
        <a:xfrm>
          <a:off x="3387530" y="1049928"/>
          <a:ext cx="1524953" cy="1574003"/>
        </a:xfrm>
        <a:prstGeom prst="ellipse">
          <a:avLst/>
        </a:prstGeom>
        <a:blipFill rotWithShape="1"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97FAB1-B20F-40DB-87A5-9B9827A7CEAB}">
      <dsp:nvSpPr>
        <dsp:cNvPr id="0" name=""/>
        <dsp:cNvSpPr/>
      </dsp:nvSpPr>
      <dsp:spPr>
        <a:xfrm>
          <a:off x="5586695" y="0"/>
          <a:ext cx="2710732" cy="5833534"/>
        </a:xfrm>
        <a:prstGeom prst="roundRect">
          <a:avLst>
            <a:gd name="adj" fmla="val 1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3300" b="0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endParaRPr kumimoji="0" lang="en-US" sz="28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2400" b="1" i="0" u="none" strike="noStrike" kern="1200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Service Business</a:t>
          </a:r>
        </a:p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Sell intangible goods to consumers. They are paid to do something for the customer. They offer professional services, expertise, and various other offerings. </a:t>
          </a:r>
          <a:endParaRPr lang="en-US" sz="2000" kern="1200" dirty="0"/>
        </a:p>
      </dsp:txBody>
      <dsp:txXfrm>
        <a:off x="5586695" y="2333413"/>
        <a:ext cx="2710732" cy="2333413"/>
      </dsp:txXfrm>
    </dsp:sp>
    <dsp:sp modelId="{F41C77F4-8482-4E9E-B10B-3771D21C0173}">
      <dsp:nvSpPr>
        <dsp:cNvPr id="0" name=""/>
        <dsp:cNvSpPr/>
      </dsp:nvSpPr>
      <dsp:spPr>
        <a:xfrm>
          <a:off x="6041371" y="1049928"/>
          <a:ext cx="1691509" cy="1574003"/>
        </a:xfrm>
        <a:prstGeom prst="ellipse">
          <a:avLst/>
        </a:prstGeom>
        <a:blipFill rotWithShape="1"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5F748D-5ED0-42ED-9838-DE02EA21353B}">
      <dsp:nvSpPr>
        <dsp:cNvPr id="0" name=""/>
        <dsp:cNvSpPr/>
      </dsp:nvSpPr>
      <dsp:spPr>
        <a:xfrm>
          <a:off x="8378750" y="0"/>
          <a:ext cx="2710732" cy="5833534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n-US" sz="32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kumimoji="0" lang="en-US" sz="32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800" b="1" i="0" u="none" strike="noStrike" kern="1200" cap="none" spc="0" normalizeH="0" baseline="0" noProof="0" dirty="0">
              <a:ln/>
              <a:effectLst/>
              <a:uLnTx/>
              <a:uFillTx/>
              <a:latin typeface="Calibri Light" panose="020F0302020204030204"/>
              <a:ea typeface="+mn-ea"/>
              <a:cs typeface="+mn-cs"/>
            </a:rPr>
            <a:t>Hybrid</a:t>
          </a:r>
          <a:endParaRPr kumimoji="0" lang="en-US" sz="3600" b="1" i="0" u="none" strike="noStrike" kern="1200" cap="none" spc="0" normalizeH="0" baseline="0" noProof="0" dirty="0">
            <a:ln/>
            <a:effectLst/>
            <a:uLnTx/>
            <a:uFillTx/>
            <a:latin typeface="Calibri Light" panose="020F0302020204030204"/>
            <a:ea typeface="+mn-ea"/>
            <a:cs typeface="+mn-cs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Calibri" panose="020F0502020204030204" pitchFamily="34" charset="0"/>
            </a:rPr>
            <a:t>Businesses that possess the qualities of multiple business types. They can be a manufacturer, merchandiser, and/or service business.  </a:t>
          </a:r>
          <a:endParaRPr lang="en-US" sz="2000" b="1" kern="1200" dirty="0"/>
        </a:p>
      </dsp:txBody>
      <dsp:txXfrm>
        <a:off x="8378750" y="2333413"/>
        <a:ext cx="2710732" cy="2333413"/>
      </dsp:txXfrm>
    </dsp:sp>
    <dsp:sp modelId="{2EB1A4E0-B20E-4138-91C1-1F38A1698C47}">
      <dsp:nvSpPr>
        <dsp:cNvPr id="0" name=""/>
        <dsp:cNvSpPr/>
      </dsp:nvSpPr>
      <dsp:spPr>
        <a:xfrm>
          <a:off x="8850763" y="964523"/>
          <a:ext cx="1711770" cy="1744813"/>
        </a:xfrm>
        <a:prstGeom prst="ellipse">
          <a:avLst/>
        </a:prstGeom>
        <a:blipFill rotWithShape="1">
          <a:blip xmlns:r="http://schemas.openxmlformats.org/officeDocument/2006/relationships"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4E6DA1-85A2-461E-8461-9551E65EB433}">
      <dsp:nvSpPr>
        <dsp:cNvPr id="0" name=""/>
        <dsp:cNvSpPr/>
      </dsp:nvSpPr>
      <dsp:spPr>
        <a:xfrm>
          <a:off x="266120" y="143464"/>
          <a:ext cx="10204703" cy="875030"/>
        </a:xfrm>
        <a:prstGeom prst="left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05A83-37E1-664C-A8BA-34D4E32B58A2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83FA21-73EE-7D48-956F-DD5B4A093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91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FF5AA-432C-154B-82B3-B764B9ACDC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82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8FF5AA-432C-154B-82B3-B764B9ACDC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8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8FF5AA-432C-154B-82B3-B764B9ACDC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9489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83FA21-73EE-7D48-956F-DD5B4A0938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83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83FA21-73EE-7D48-956F-DD5B4A0938D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209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CA8DC-1056-CBD1-EAC3-B6BB2D552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A60490-57DA-7D1D-2F05-A63A1F230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77CF6-A812-8638-9521-43D23CE38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90BD9-3024-E639-2BE5-C28140761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FB050C-4A69-D490-BD24-593338AD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24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6E02B-E1AD-A76D-2378-151A8713B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2AE17-2A4D-5EE8-DC5D-7627796522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E9359-CAE2-19D9-6D4E-D14100B84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7A87A-3BF1-369B-28C7-DB104B6D3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E88463-E050-4C2E-E3A6-286228E43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6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8CC67-CC4D-937A-CB1A-14F89366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09F95-ADFA-D553-2042-5E8B02B82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34950-BFF7-64B3-E221-0A44C6373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30626-8042-F897-E6EF-AD7F977C3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1C7CB-600D-5542-DD99-737FBBCD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32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E1A1C-D450-AFBD-CD2C-02433C8A9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E4C57-F948-2374-1F4A-3DA94E5CAC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5397A-C738-6C4C-EE68-00833D5A2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7DA73-C952-BEE3-1F97-93A2AE58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5F2E-0B93-4F94-D320-14B20E4AC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4A94E-D52E-A219-47C0-98AA3ABE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3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0B38-1590-D42A-06AD-5E778EEA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52179-CDCA-50C6-7B41-C84FCE984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BD253A-99F9-EBD2-347B-D4533DCF79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87774F-8FB4-7D59-D920-1235AE6D69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702B73-2938-BCE3-C573-92C3CA6BB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BECA2B-89C8-FC60-744E-035534D41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A9C5CA-A01F-8636-E623-7DB9ED66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93E39A-545D-036C-B6AD-E0C85671F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075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49102-871D-ED73-7525-972FB1FF9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DEDFE-3894-C87B-0A50-535A5E9C1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A3A40C-37F2-8D9B-F72D-EC35A6C40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5B76DD-0C65-0EE3-5FE8-9AD92AEFE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28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6CB3F3-6619-17FC-DC74-D79A56B60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57ADF3-AF6C-052A-EDB1-03671BF75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92975-6F4F-FFDA-525E-1E6B1DCEF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641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3C6D-D5E7-7C6E-37E1-7E5D3F30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C9671-82E6-989C-D232-D622BA7F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967E6-452E-D5F2-D0B0-A6BCF4488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C20B00-6D1E-705A-DAF6-8D0EB98C1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69DC6F-5615-E1E3-783C-407A43CC1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077625-580B-00F7-2855-16B4E0B4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1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233A0-7AA3-B870-2EBD-6985F2EFC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BF757-9CE2-4F64-8FEA-0FEE7E6CC4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B32B8-0185-C4BC-367F-F3B5B6037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F61E58-BDDD-34F7-B6A3-F8B5271D6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BADB8-9D4C-4A42-C80C-6A31B8255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475AD-E80E-841E-90E9-2888DC031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4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45BCD-79D8-7CF2-F88E-76A3101DE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1C2A7-DE74-F308-C612-6198C075FF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6B88C-A664-782E-83F9-9570E4A51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FA74E-D578-890B-7DE8-6BCCA035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EDCB48-C7DF-C08F-C1BA-3C66A7ECC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1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4DFC-7B56-D877-995E-6EF16005B9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31F312-6819-2ABE-F7F9-C620744AEB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8060D-D126-59AA-5356-97CE13D87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4295E2-8A2C-3D20-6A44-694BB3D1F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2E8D4-5294-00C5-E550-4F5C0B385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3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D2795A-68B9-3465-1165-99781406A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FCD06F-7420-9FB8-2DDF-C8F206C1F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E05432-4908-2C10-81BC-68FCDA510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D0B30-2029-F941-A117-4690877D4EBD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12BDC-F4E6-25A5-63ED-CADD67ED2F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2D38A-28B6-A524-95D6-57D4F92C9C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1C9B4-D9D4-A043-A1F3-883A7C5973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11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tockphoto.com/illustrations/restaurant-owner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eamstime.com/editorial-photo-illegal-street-vendor-selling-water-istanbul-turkey-september-crowds-people-walking-near-eminonu-port-old-lady-image59520926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techfans.net/video-editing-softwere/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ecteezy.com/vector-art/480434-nail-salon-background" TargetMode="External"/><Relationship Id="rId3" Type="http://schemas.openxmlformats.org/officeDocument/2006/relationships/image" Target="../media/image9.jp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ebstockreview.net/explore/clipart-restaurant-restaurant-worker/" TargetMode="External"/><Relationship Id="rId5" Type="http://schemas.openxmlformats.org/officeDocument/2006/relationships/image" Target="../media/image10.png"/><Relationship Id="rId4" Type="http://schemas.openxmlformats.org/officeDocument/2006/relationships/hyperlink" Target="https://www.freepik.com/free-photos-vectors/shopkeepe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Types%20of%20Companies%20Answers.pptx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FE1DE-EADD-8585-F746-DDD073653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Assignment</a:t>
            </a:r>
            <a:endParaRPr lang="en-US" b="1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4C48F3-8DDB-8377-C404-382565185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1.  Complete the Quick Write Activity in your packet.</a:t>
            </a:r>
          </a:p>
          <a:p>
            <a:r>
              <a:rPr lang="en-US" sz="2800" dirty="0"/>
              <a:t>2. Complete the Google Classroom Assignment Posted on Google Classroom: </a:t>
            </a:r>
            <a:r>
              <a:rPr lang="en-US" sz="3200" b="1" i="0" dirty="0">
                <a:effectLst/>
                <a:highlight>
                  <a:srgbClr val="FFFFFF"/>
                </a:highlight>
                <a:latin typeface="var(--ds-font-family-heading,Proxima Nova,&quot;Helvetica Neue&quot;,Helvetica,Arial,sans-serif)"/>
              </a:rPr>
              <a:t>Profit and Loss Digital Math Activity</a:t>
            </a:r>
          </a:p>
        </p:txBody>
      </p:sp>
      <p:pic>
        <p:nvPicPr>
          <p:cNvPr id="4" name="Picture 2" descr="My (Our) Assignment – Keep swimmin'">
            <a:extLst>
              <a:ext uri="{FF2B5EF4-FFF2-40B4-BE49-F238E27FC236}">
                <a16:creationId xmlns:a16="http://schemas.microsoft.com/office/drawing/2014/main" id="{CC4EAEDA-31E0-A76E-A095-DE1EAC75B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2025" y="0"/>
            <a:ext cx="6911975" cy="691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Power of Quick Writes - Keys to ...">
            <a:extLst>
              <a:ext uri="{FF2B5EF4-FFF2-40B4-BE49-F238E27FC236}">
                <a16:creationId xmlns:a16="http://schemas.microsoft.com/office/drawing/2014/main" id="{0D6582BF-970E-6AF1-F79A-F6DA19347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4400" y="4736894"/>
            <a:ext cx="2222500" cy="15392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Google Classroom Assignment Submission ...">
            <a:extLst>
              <a:ext uri="{FF2B5EF4-FFF2-40B4-BE49-F238E27FC236}">
                <a16:creationId xmlns:a16="http://schemas.microsoft.com/office/drawing/2014/main" id="{8762B8C5-0647-AD08-9219-849CC140B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775" y="4736894"/>
            <a:ext cx="2914650" cy="15621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162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D5E78-BC95-B346-B15F-14175B2F664E}"/>
              </a:ext>
            </a:extLst>
          </p:cNvPr>
          <p:cNvSpPr txBox="1"/>
          <p:nvPr/>
        </p:nvSpPr>
        <p:spPr>
          <a:xfrm>
            <a:off x="307521" y="250372"/>
            <a:ext cx="115769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Earning a profit is not necessary for an organization to be considered a business. Just the pursuit of profit makes an organization a business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2D705A-E535-22F6-628E-174836EB6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48293" y="1794835"/>
            <a:ext cx="4285364" cy="481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114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D5E78-BC95-B346-B15F-14175B2F664E}"/>
              </a:ext>
            </a:extLst>
          </p:cNvPr>
          <p:cNvSpPr txBox="1"/>
          <p:nvPr/>
        </p:nvSpPr>
        <p:spPr>
          <a:xfrm>
            <a:off x="152400" y="192379"/>
            <a:ext cx="1188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+mj-lt"/>
              </a:rPr>
              <a:t>In addition, an organization does not need to have a physical store, or even a website, to be considered a business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2E361A-4836-05F0-1FBA-908AEEA00F72}"/>
              </a:ext>
            </a:extLst>
          </p:cNvPr>
          <p:cNvSpPr txBox="1"/>
          <p:nvPr/>
        </p:nvSpPr>
        <p:spPr>
          <a:xfrm>
            <a:off x="152400" y="4872297"/>
            <a:ext cx="54631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latin typeface="+mj-lt"/>
              </a:rPr>
              <a:t>A person selling water outside on a hot day is doing business, as they are offering a product in exchange for a profit</a:t>
            </a:r>
            <a:endParaRPr lang="en-US" sz="3000" dirty="0">
              <a:latin typeface="+mj-lt"/>
              <a:cs typeface="Calibri Light" panose="020F03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7515C11-FF16-C3EE-FB98-5260EA12AA39}"/>
              </a:ext>
            </a:extLst>
          </p:cNvPr>
          <p:cNvSpPr txBox="1"/>
          <p:nvPr/>
        </p:nvSpPr>
        <p:spPr>
          <a:xfrm>
            <a:off x="6317796" y="4924467"/>
            <a:ext cx="544421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+mj-lt"/>
              </a:rPr>
              <a:t>A self-employed worker who offers their video editing skills on a freelance basis could be a business within themselves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1773DD-6F03-6014-9241-1E7CB189D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1065" y="1456999"/>
            <a:ext cx="4875619" cy="32544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EB7EF10-DE45-EBA4-AB36-ADE3FE9BE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694794" y="1642684"/>
            <a:ext cx="4906141" cy="306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7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637B2035-1FCB-439A-B421-095E136C7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676D6CDF-C512-4739-B158-55EE955EF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503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F177D4-6753-797A-D4F1-6CC8FBD7422D}"/>
              </a:ext>
            </a:extLst>
          </p:cNvPr>
          <p:cNvSpPr txBox="1">
            <a:spLocks/>
          </p:cNvSpPr>
          <p:nvPr/>
        </p:nvSpPr>
        <p:spPr>
          <a:xfrm>
            <a:off x="1137033" y="670559"/>
            <a:ext cx="4683321" cy="21488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/>
              <a:t>What are the Benefits of Business in Society?</a:t>
            </a:r>
            <a:endParaRPr lang="en-US" b="1"/>
          </a:p>
        </p:txBody>
      </p:sp>
      <p:pic>
        <p:nvPicPr>
          <p:cNvPr id="2050" name="Picture 2" descr="What does the thumbs up emoji mean? Is it sarcastic? - Quora">
            <a:extLst>
              <a:ext uri="{FF2B5EF4-FFF2-40B4-BE49-F238E27FC236}">
                <a16:creationId xmlns:a16="http://schemas.microsoft.com/office/drawing/2014/main" id="{AB652D21-4C55-A74E-6825-855B172F6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10"/>
          <a:stretch/>
        </p:blipFill>
        <p:spPr bwMode="auto">
          <a:xfrm>
            <a:off x="1" y="3105151"/>
            <a:ext cx="6448424" cy="3752849"/>
          </a:xfrm>
          <a:custGeom>
            <a:avLst/>
            <a:gdLst/>
            <a:ahLst/>
            <a:cxnLst/>
            <a:rect l="l" t="t" r="r" b="b"/>
            <a:pathLst>
              <a:path w="6448424" h="3752849">
                <a:moveTo>
                  <a:pt x="0" y="0"/>
                </a:moveTo>
                <a:lnTo>
                  <a:pt x="137978" y="22215"/>
                </a:lnTo>
                <a:cubicBezTo>
                  <a:pt x="196046" y="32277"/>
                  <a:pt x="252469" y="42437"/>
                  <a:pt x="295660" y="49771"/>
                </a:cubicBezTo>
                <a:cubicBezTo>
                  <a:pt x="364885" y="66610"/>
                  <a:pt x="403214" y="32071"/>
                  <a:pt x="456941" y="65635"/>
                </a:cubicBezTo>
                <a:cubicBezTo>
                  <a:pt x="529612" y="69090"/>
                  <a:pt x="662508" y="71245"/>
                  <a:pt x="731691" y="70501"/>
                </a:cubicBezTo>
                <a:cubicBezTo>
                  <a:pt x="768741" y="62400"/>
                  <a:pt x="808263" y="64633"/>
                  <a:pt x="841820" y="61171"/>
                </a:cubicBezTo>
                <a:cubicBezTo>
                  <a:pt x="958973" y="43639"/>
                  <a:pt x="1009730" y="45863"/>
                  <a:pt x="1068219" y="39136"/>
                </a:cubicBezTo>
                <a:cubicBezTo>
                  <a:pt x="1104329" y="33447"/>
                  <a:pt x="1156536" y="44203"/>
                  <a:pt x="1174190" y="38808"/>
                </a:cubicBezTo>
                <a:cubicBezTo>
                  <a:pt x="1188943" y="36385"/>
                  <a:pt x="1213832" y="14880"/>
                  <a:pt x="1225923" y="34507"/>
                </a:cubicBezTo>
                <a:cubicBezTo>
                  <a:pt x="1305283" y="8501"/>
                  <a:pt x="1319617" y="30839"/>
                  <a:pt x="1385617" y="18003"/>
                </a:cubicBezTo>
                <a:cubicBezTo>
                  <a:pt x="1461876" y="-26747"/>
                  <a:pt x="1519510" y="56342"/>
                  <a:pt x="1563967" y="4638"/>
                </a:cubicBezTo>
                <a:lnTo>
                  <a:pt x="1676634" y="10582"/>
                </a:lnTo>
                <a:lnTo>
                  <a:pt x="1769429" y="20265"/>
                </a:lnTo>
                <a:cubicBezTo>
                  <a:pt x="1790625" y="23534"/>
                  <a:pt x="1880369" y="18448"/>
                  <a:pt x="1900584" y="27732"/>
                </a:cubicBezTo>
                <a:cubicBezTo>
                  <a:pt x="2072430" y="22762"/>
                  <a:pt x="2014935" y="5831"/>
                  <a:pt x="2127041" y="22101"/>
                </a:cubicBezTo>
                <a:cubicBezTo>
                  <a:pt x="2168847" y="65820"/>
                  <a:pt x="2153052" y="28773"/>
                  <a:pt x="2211644" y="44507"/>
                </a:cubicBezTo>
                <a:cubicBezTo>
                  <a:pt x="2211201" y="9921"/>
                  <a:pt x="2277596" y="73686"/>
                  <a:pt x="2299605" y="38004"/>
                </a:cubicBezTo>
                <a:cubicBezTo>
                  <a:pt x="2309570" y="41997"/>
                  <a:pt x="2318531" y="46991"/>
                  <a:pt x="2327359" y="52270"/>
                </a:cubicBezTo>
                <a:lnTo>
                  <a:pt x="2331995" y="55017"/>
                </a:lnTo>
                <a:lnTo>
                  <a:pt x="2353777" y="59755"/>
                </a:lnTo>
                <a:lnTo>
                  <a:pt x="2355893" y="68914"/>
                </a:lnTo>
                <a:lnTo>
                  <a:pt x="2385794" y="81650"/>
                </a:lnTo>
                <a:cubicBezTo>
                  <a:pt x="2397613" y="85211"/>
                  <a:pt x="2411061" y="87627"/>
                  <a:pt x="2427010" y="88184"/>
                </a:cubicBezTo>
                <a:cubicBezTo>
                  <a:pt x="2486314" y="76422"/>
                  <a:pt x="2553170" y="126870"/>
                  <a:pt x="2627153" y="110451"/>
                </a:cubicBezTo>
                <a:cubicBezTo>
                  <a:pt x="2653722" y="107383"/>
                  <a:pt x="2732043" y="116068"/>
                  <a:pt x="2744462" y="128780"/>
                </a:cubicBezTo>
                <a:cubicBezTo>
                  <a:pt x="2760299" y="132873"/>
                  <a:pt x="2780248" y="130843"/>
                  <a:pt x="2785202" y="143610"/>
                </a:cubicBezTo>
                <a:cubicBezTo>
                  <a:pt x="2794558" y="159316"/>
                  <a:pt x="2856498" y="142821"/>
                  <a:pt x="2844667" y="159029"/>
                </a:cubicBezTo>
                <a:cubicBezTo>
                  <a:pt x="2888530" y="147871"/>
                  <a:pt x="2914187" y="181391"/>
                  <a:pt x="2946649" y="192330"/>
                </a:cubicBezTo>
                <a:cubicBezTo>
                  <a:pt x="2981872" y="180417"/>
                  <a:pt x="3015239" y="215115"/>
                  <a:pt x="3088812" y="226485"/>
                </a:cubicBezTo>
                <a:cubicBezTo>
                  <a:pt x="3127734" y="212524"/>
                  <a:pt x="3138301" y="234381"/>
                  <a:pt x="3208669" y="217774"/>
                </a:cubicBezTo>
                <a:cubicBezTo>
                  <a:pt x="3242208" y="219284"/>
                  <a:pt x="3229623" y="233297"/>
                  <a:pt x="3290045" y="235553"/>
                </a:cubicBezTo>
                <a:cubicBezTo>
                  <a:pt x="3399655" y="215239"/>
                  <a:pt x="3444518" y="245862"/>
                  <a:pt x="3529335" y="249571"/>
                </a:cubicBezTo>
                <a:cubicBezTo>
                  <a:pt x="3623697" y="257405"/>
                  <a:pt x="3587652" y="268832"/>
                  <a:pt x="3716766" y="252690"/>
                </a:cubicBezTo>
                <a:cubicBezTo>
                  <a:pt x="3723469" y="267318"/>
                  <a:pt x="3737863" y="269842"/>
                  <a:pt x="3765333" y="266823"/>
                </a:cubicBezTo>
                <a:cubicBezTo>
                  <a:pt x="3810754" y="271601"/>
                  <a:pt x="3792745" y="303866"/>
                  <a:pt x="3846897" y="290090"/>
                </a:cubicBezTo>
                <a:cubicBezTo>
                  <a:pt x="3830941" y="306608"/>
                  <a:pt x="3929114" y="308026"/>
                  <a:pt x="3900217" y="323590"/>
                </a:cubicBezTo>
                <a:cubicBezTo>
                  <a:pt x="3922367" y="343425"/>
                  <a:pt x="3948574" y="318948"/>
                  <a:pt x="3971444" y="336662"/>
                </a:cubicBezTo>
                <a:cubicBezTo>
                  <a:pt x="4002781" y="344193"/>
                  <a:pt x="3960997" y="315419"/>
                  <a:pt x="3997868" y="318867"/>
                </a:cubicBezTo>
                <a:cubicBezTo>
                  <a:pt x="4041159" y="326219"/>
                  <a:pt x="4055435" y="293981"/>
                  <a:pt x="4070852" y="339615"/>
                </a:cubicBezTo>
                <a:cubicBezTo>
                  <a:pt x="4121286" y="335828"/>
                  <a:pt x="4121920" y="355506"/>
                  <a:pt x="4180483" y="373369"/>
                </a:cubicBezTo>
                <a:cubicBezTo>
                  <a:pt x="4211379" y="366707"/>
                  <a:pt x="4230171" y="374664"/>
                  <a:pt x="4246264" y="387458"/>
                </a:cubicBezTo>
                <a:cubicBezTo>
                  <a:pt x="4308508" y="393310"/>
                  <a:pt x="4357326" y="416142"/>
                  <a:pt x="4423169" y="431783"/>
                </a:cubicBezTo>
                <a:lnTo>
                  <a:pt x="4446752" y="435383"/>
                </a:lnTo>
                <a:lnTo>
                  <a:pt x="4446954" y="435566"/>
                </a:lnTo>
                <a:cubicBezTo>
                  <a:pt x="4508528" y="480137"/>
                  <a:pt x="4617740" y="529869"/>
                  <a:pt x="4662523" y="553169"/>
                </a:cubicBezTo>
                <a:cubicBezTo>
                  <a:pt x="4720320" y="547046"/>
                  <a:pt x="4678644" y="560102"/>
                  <a:pt x="4715641" y="575354"/>
                </a:cubicBezTo>
                <a:cubicBezTo>
                  <a:pt x="4682056" y="593278"/>
                  <a:pt x="4768370" y="586520"/>
                  <a:pt x="4742071" y="614016"/>
                </a:cubicBezTo>
                <a:cubicBezTo>
                  <a:pt x="4749637" y="615922"/>
                  <a:pt x="4757797" y="616899"/>
                  <a:pt x="4766183" y="617675"/>
                </a:cubicBezTo>
                <a:lnTo>
                  <a:pt x="4770562" y="618094"/>
                </a:lnTo>
                <a:lnTo>
                  <a:pt x="4783240" y="624350"/>
                </a:lnTo>
                <a:lnTo>
                  <a:pt x="4792882" y="620401"/>
                </a:lnTo>
                <a:lnTo>
                  <a:pt x="4816310" y="625721"/>
                </a:lnTo>
                <a:cubicBezTo>
                  <a:pt x="4824144" y="628595"/>
                  <a:pt x="4831482" y="632720"/>
                  <a:pt x="4837953" y="638824"/>
                </a:cubicBezTo>
                <a:cubicBezTo>
                  <a:pt x="4848645" y="668753"/>
                  <a:pt x="4922266" y="669148"/>
                  <a:pt x="4933914" y="707398"/>
                </a:cubicBezTo>
                <a:cubicBezTo>
                  <a:pt x="4940833" y="719653"/>
                  <a:pt x="4978358" y="746502"/>
                  <a:pt x="4995259" y="744825"/>
                </a:cubicBezTo>
                <a:cubicBezTo>
                  <a:pt x="5005107" y="749034"/>
                  <a:pt x="5010567" y="758092"/>
                  <a:pt x="5024744" y="753396"/>
                </a:cubicBezTo>
                <a:cubicBezTo>
                  <a:pt x="5047511" y="761361"/>
                  <a:pt x="5109162" y="783016"/>
                  <a:pt x="5131877" y="792613"/>
                </a:cubicBezTo>
                <a:cubicBezTo>
                  <a:pt x="5132671" y="802792"/>
                  <a:pt x="5144554" y="806683"/>
                  <a:pt x="5161031" y="810975"/>
                </a:cubicBezTo>
                <a:lnTo>
                  <a:pt x="5176815" y="815342"/>
                </a:lnTo>
                <a:lnTo>
                  <a:pt x="5180064" y="831233"/>
                </a:lnTo>
                <a:cubicBezTo>
                  <a:pt x="5202966" y="819270"/>
                  <a:pt x="5188976" y="863361"/>
                  <a:pt x="5215059" y="865080"/>
                </a:cubicBezTo>
                <a:cubicBezTo>
                  <a:pt x="5235765" y="864786"/>
                  <a:pt x="5236347" y="878098"/>
                  <a:pt x="5245643" y="887119"/>
                </a:cubicBezTo>
                <a:cubicBezTo>
                  <a:pt x="5267660" y="891609"/>
                  <a:pt x="5295742" y="939348"/>
                  <a:pt x="5295952" y="957174"/>
                </a:cubicBezTo>
                <a:cubicBezTo>
                  <a:pt x="5284322" y="1008946"/>
                  <a:pt x="5374979" y="1038019"/>
                  <a:pt x="5367826" y="1079140"/>
                </a:cubicBezTo>
                <a:cubicBezTo>
                  <a:pt x="5371668" y="1089190"/>
                  <a:pt x="5377921" y="1097135"/>
                  <a:pt x="5385646" y="1103730"/>
                </a:cubicBezTo>
                <a:lnTo>
                  <a:pt x="5410965" y="1119397"/>
                </a:lnTo>
                <a:lnTo>
                  <a:pt x="5436960" y="1130910"/>
                </a:lnTo>
                <a:lnTo>
                  <a:pt x="5442083" y="1133134"/>
                </a:lnTo>
                <a:cubicBezTo>
                  <a:pt x="5451910" y="1137346"/>
                  <a:pt x="5457170" y="1169188"/>
                  <a:pt x="5465219" y="1174479"/>
                </a:cubicBezTo>
                <a:cubicBezTo>
                  <a:pt x="5488744" y="1195184"/>
                  <a:pt x="5467141" y="1223401"/>
                  <a:pt x="5488171" y="1238604"/>
                </a:cubicBezTo>
                <a:cubicBezTo>
                  <a:pt x="5523491" y="1271811"/>
                  <a:pt x="5486623" y="1305961"/>
                  <a:pt x="5562172" y="1320840"/>
                </a:cubicBezTo>
                <a:cubicBezTo>
                  <a:pt x="5601634" y="1385316"/>
                  <a:pt x="5636528" y="1453139"/>
                  <a:pt x="5686905" y="1512529"/>
                </a:cubicBezTo>
                <a:cubicBezTo>
                  <a:pt x="5729049" y="1575678"/>
                  <a:pt x="5699691" y="1553768"/>
                  <a:pt x="5748726" y="1623716"/>
                </a:cubicBezTo>
                <a:cubicBezTo>
                  <a:pt x="5783098" y="1689734"/>
                  <a:pt x="5789710" y="1639740"/>
                  <a:pt x="5842593" y="1726595"/>
                </a:cubicBezTo>
                <a:cubicBezTo>
                  <a:pt x="5837824" y="1733043"/>
                  <a:pt x="5862023" y="1845188"/>
                  <a:pt x="5861042" y="1851837"/>
                </a:cubicBezTo>
                <a:cubicBezTo>
                  <a:pt x="5874156" y="1887981"/>
                  <a:pt x="5901790" y="1919218"/>
                  <a:pt x="5921290" y="1943460"/>
                </a:cubicBezTo>
                <a:lnTo>
                  <a:pt x="5978046" y="1997284"/>
                </a:lnTo>
                <a:lnTo>
                  <a:pt x="5992479" y="2056720"/>
                </a:lnTo>
                <a:cubicBezTo>
                  <a:pt x="6011078" y="2079033"/>
                  <a:pt x="6072687" y="2117397"/>
                  <a:pt x="6089639" y="2131171"/>
                </a:cubicBezTo>
                <a:lnTo>
                  <a:pt x="6094199" y="2139379"/>
                </a:lnTo>
                <a:lnTo>
                  <a:pt x="6094822" y="2139386"/>
                </a:lnTo>
                <a:cubicBezTo>
                  <a:pt x="6096947" y="2140841"/>
                  <a:pt x="6098876" y="2143416"/>
                  <a:pt x="6100692" y="2147736"/>
                </a:cubicBezTo>
                <a:lnTo>
                  <a:pt x="6102516" y="2154343"/>
                </a:lnTo>
                <a:lnTo>
                  <a:pt x="6111361" y="2170264"/>
                </a:lnTo>
                <a:lnTo>
                  <a:pt x="6215475" y="2270153"/>
                </a:lnTo>
                <a:lnTo>
                  <a:pt x="6255966" y="2335401"/>
                </a:lnTo>
                <a:lnTo>
                  <a:pt x="6272711" y="2385144"/>
                </a:lnTo>
                <a:cubicBezTo>
                  <a:pt x="6282320" y="2406495"/>
                  <a:pt x="6299066" y="2405139"/>
                  <a:pt x="6304347" y="2439388"/>
                </a:cubicBezTo>
                <a:cubicBezTo>
                  <a:pt x="6297131" y="2486231"/>
                  <a:pt x="6325530" y="2500962"/>
                  <a:pt x="6326729" y="2549400"/>
                </a:cubicBezTo>
                <a:cubicBezTo>
                  <a:pt x="6325926" y="2572066"/>
                  <a:pt x="6339111" y="2599957"/>
                  <a:pt x="6344663" y="2628839"/>
                </a:cubicBezTo>
                <a:lnTo>
                  <a:pt x="6375811" y="2639204"/>
                </a:lnTo>
                <a:cubicBezTo>
                  <a:pt x="6375427" y="2643533"/>
                  <a:pt x="6375041" y="2647863"/>
                  <a:pt x="6374657" y="2652193"/>
                </a:cubicBezTo>
                <a:cubicBezTo>
                  <a:pt x="6373555" y="2658134"/>
                  <a:pt x="6371943" y="2662665"/>
                  <a:pt x="6369740" y="2664642"/>
                </a:cubicBezTo>
                <a:cubicBezTo>
                  <a:pt x="6368032" y="2674540"/>
                  <a:pt x="6371528" y="2686899"/>
                  <a:pt x="6361964" y="2690172"/>
                </a:cubicBezTo>
                <a:cubicBezTo>
                  <a:pt x="6350507" y="2696218"/>
                  <a:pt x="6369375" y="2734440"/>
                  <a:pt x="6355511" y="2727335"/>
                </a:cubicBezTo>
                <a:cubicBezTo>
                  <a:pt x="6358746" y="2734104"/>
                  <a:pt x="6360434" y="2742096"/>
                  <a:pt x="6361058" y="2750592"/>
                </a:cubicBezTo>
                <a:cubicBezTo>
                  <a:pt x="6361013" y="2751998"/>
                  <a:pt x="6360970" y="2753408"/>
                  <a:pt x="6360926" y="2754814"/>
                </a:cubicBezTo>
                <a:lnTo>
                  <a:pt x="6339285" y="2810353"/>
                </a:lnTo>
                <a:cubicBezTo>
                  <a:pt x="6360091" y="2854187"/>
                  <a:pt x="6313103" y="2870086"/>
                  <a:pt x="6325672" y="2908809"/>
                </a:cubicBezTo>
                <a:cubicBezTo>
                  <a:pt x="6341563" y="2966972"/>
                  <a:pt x="6291836" y="2935388"/>
                  <a:pt x="6333498" y="3009772"/>
                </a:cubicBezTo>
                <a:cubicBezTo>
                  <a:pt x="6345476" y="3039254"/>
                  <a:pt x="6345955" y="3068963"/>
                  <a:pt x="6334947" y="3095405"/>
                </a:cubicBezTo>
                <a:lnTo>
                  <a:pt x="6344768" y="3155941"/>
                </a:lnTo>
                <a:cubicBezTo>
                  <a:pt x="6348643" y="3153663"/>
                  <a:pt x="6311793" y="3186588"/>
                  <a:pt x="6314754" y="3197987"/>
                </a:cubicBezTo>
                <a:cubicBezTo>
                  <a:pt x="6318695" y="3221971"/>
                  <a:pt x="6319257" y="3226752"/>
                  <a:pt x="6304230" y="3239690"/>
                </a:cubicBezTo>
                <a:cubicBezTo>
                  <a:pt x="6306321" y="3248567"/>
                  <a:pt x="6307305" y="3254005"/>
                  <a:pt x="6308837" y="3264003"/>
                </a:cubicBezTo>
                <a:cubicBezTo>
                  <a:pt x="6301812" y="3288243"/>
                  <a:pt x="6298529" y="3302527"/>
                  <a:pt x="6309285" y="3324103"/>
                </a:cubicBezTo>
                <a:cubicBezTo>
                  <a:pt x="6301188" y="3343007"/>
                  <a:pt x="6329285" y="3359307"/>
                  <a:pt x="6342503" y="3405661"/>
                </a:cubicBezTo>
                <a:cubicBezTo>
                  <a:pt x="6338012" y="3447477"/>
                  <a:pt x="6408325" y="3505721"/>
                  <a:pt x="6401531" y="3550593"/>
                </a:cubicBezTo>
                <a:cubicBezTo>
                  <a:pt x="6395655" y="3579549"/>
                  <a:pt x="6423437" y="3594758"/>
                  <a:pt x="6427705" y="3624684"/>
                </a:cubicBezTo>
                <a:cubicBezTo>
                  <a:pt x="6416402" y="3629199"/>
                  <a:pt x="6435787" y="3639516"/>
                  <a:pt x="6448424" y="3657106"/>
                </a:cubicBezTo>
                <a:lnTo>
                  <a:pt x="6444014" y="3752742"/>
                </a:lnTo>
                <a:cubicBezTo>
                  <a:pt x="6443990" y="3752777"/>
                  <a:pt x="6443967" y="3752813"/>
                  <a:pt x="6443946" y="3752849"/>
                </a:cubicBezTo>
                <a:lnTo>
                  <a:pt x="0" y="375284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A7647-A6AE-034B-AD3E-B69BFCD1E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97003" y="670558"/>
            <a:ext cx="5400499" cy="618744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3100" b="1" dirty="0"/>
              <a:t>Businesses Create:</a:t>
            </a:r>
          </a:p>
          <a:p>
            <a:r>
              <a:rPr lang="en-US" sz="3100" b="1" dirty="0">
                <a:solidFill>
                  <a:srgbClr val="FF0000"/>
                </a:solidFill>
              </a:rPr>
              <a:t>Job creation</a:t>
            </a:r>
          </a:p>
          <a:p>
            <a:r>
              <a:rPr lang="en-US" sz="3100" b="1" dirty="0">
                <a:solidFill>
                  <a:srgbClr val="FF0000"/>
                </a:solidFill>
              </a:rPr>
              <a:t>Drive innovation and new technological advancement </a:t>
            </a:r>
            <a:r>
              <a:rPr lang="en-US" sz="3100" b="1" dirty="0"/>
              <a:t>- </a:t>
            </a:r>
            <a:r>
              <a:rPr lang="en-US" sz="3100" dirty="0"/>
              <a:t>improves the quality of life and enhance productivity</a:t>
            </a:r>
          </a:p>
          <a:p>
            <a:r>
              <a:rPr lang="en-US" sz="3100" b="1" dirty="0">
                <a:solidFill>
                  <a:srgbClr val="FF0000"/>
                </a:solidFill>
              </a:rPr>
              <a:t>Create wealth for their owners, shareholders, and employees </a:t>
            </a:r>
            <a:r>
              <a:rPr lang="en-US" dirty="0"/>
              <a:t>(moves the economy)</a:t>
            </a:r>
          </a:p>
          <a:p>
            <a:r>
              <a:rPr lang="en-US" sz="3100" b="1" dirty="0">
                <a:solidFill>
                  <a:srgbClr val="FF0000"/>
                </a:solidFill>
              </a:rPr>
              <a:t>Offer a wide range of products</a:t>
            </a:r>
            <a:r>
              <a:rPr lang="en-US" sz="3100" dirty="0"/>
              <a:t> </a:t>
            </a:r>
            <a:r>
              <a:rPr lang="en-US" sz="3100" b="1" dirty="0">
                <a:solidFill>
                  <a:srgbClr val="FF0000"/>
                </a:solidFill>
              </a:rPr>
              <a:t>for lower prices </a:t>
            </a:r>
          </a:p>
          <a:p>
            <a:r>
              <a:rPr lang="en-US" sz="3100" b="1" dirty="0">
                <a:solidFill>
                  <a:srgbClr val="FF0000"/>
                </a:solidFill>
              </a:rPr>
              <a:t>Support various social and environmental causes</a:t>
            </a:r>
          </a:p>
          <a:p>
            <a:pPr mar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19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5F177D4-6753-797A-D4F1-6CC8FBD7422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53933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100" dirty="0"/>
              <a:t>What are the Drawbacks of Business in Society?</a:t>
            </a:r>
            <a:endParaRPr lang="en-US" sz="41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A7647-A6AE-034B-AD3E-B69BFCD1E3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6743700" cy="5122237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/>
            <a:r>
              <a:rPr lang="en-US" sz="3400" dirty="0"/>
              <a:t>Some businesses can have:</a:t>
            </a:r>
          </a:p>
          <a:p>
            <a:pPr lvl="1"/>
            <a:r>
              <a:rPr lang="en-US" sz="3700" dirty="0"/>
              <a:t>a </a:t>
            </a:r>
            <a:r>
              <a:rPr lang="en-US" sz="3700" b="1" dirty="0">
                <a:solidFill>
                  <a:srgbClr val="FF0000"/>
                </a:solidFill>
              </a:rPr>
              <a:t>negative environmental impacts</a:t>
            </a:r>
            <a:r>
              <a:rPr lang="en-US" sz="3700" dirty="0"/>
              <a:t>, such as pollution and greenhouse gas emissions</a:t>
            </a:r>
          </a:p>
          <a:p>
            <a:pPr lvl="1"/>
            <a:r>
              <a:rPr lang="en-US" sz="3700" b="1" dirty="0">
                <a:solidFill>
                  <a:srgbClr val="FF0000"/>
                </a:solidFill>
              </a:rPr>
              <a:t>Poor working conditions, inadequate wages</a:t>
            </a:r>
            <a:r>
              <a:rPr lang="en-US" sz="3700" dirty="0"/>
              <a:t>, or </a:t>
            </a:r>
            <a:r>
              <a:rPr lang="en-US" sz="3700" b="1" dirty="0">
                <a:solidFill>
                  <a:srgbClr val="FF0000"/>
                </a:solidFill>
              </a:rPr>
              <a:t>unethical labor practices</a:t>
            </a:r>
          </a:p>
          <a:p>
            <a:pPr lvl="1"/>
            <a:r>
              <a:rPr lang="en-US" sz="3700" b="1" dirty="0">
                <a:solidFill>
                  <a:srgbClr val="FF0000"/>
                </a:solidFill>
              </a:rPr>
              <a:t>Sale of products that are hazardous</a:t>
            </a:r>
          </a:p>
          <a:p>
            <a:pPr lvl="1"/>
            <a:r>
              <a:rPr lang="en-US" sz="3700" dirty="0"/>
              <a:t>Engage in </a:t>
            </a:r>
            <a:r>
              <a:rPr lang="en-US" sz="3700" b="1" dirty="0">
                <a:solidFill>
                  <a:srgbClr val="FF0000"/>
                </a:solidFill>
              </a:rPr>
              <a:t>unethical behavior</a:t>
            </a:r>
            <a:r>
              <a:rPr lang="en-US" sz="3700" dirty="0"/>
              <a:t>, such as tax evasion and corporate scandals</a:t>
            </a:r>
          </a:p>
          <a:p>
            <a:pPr lvl="1"/>
            <a:r>
              <a:rPr lang="en-US" sz="3700" b="1" dirty="0">
                <a:solidFill>
                  <a:srgbClr val="FF0000"/>
                </a:solidFill>
              </a:rPr>
              <a:t>Large businesses can have significant market power</a:t>
            </a:r>
            <a:r>
              <a:rPr lang="en-US" sz="3700" dirty="0"/>
              <a:t>, leading to a monopoly that hinders fair competition and limits consumer choices</a:t>
            </a:r>
          </a:p>
        </p:txBody>
      </p:sp>
      <p:pic>
        <p:nvPicPr>
          <p:cNvPr id="1030" name="Picture 6" descr="Dislikes on YouTube ...">
            <a:extLst>
              <a:ext uri="{FF2B5EF4-FFF2-40B4-BE49-F238E27FC236}">
                <a16:creationId xmlns:a16="http://schemas.microsoft.com/office/drawing/2014/main" id="{0B7F95E3-B0B3-0927-614A-F0B61F750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8" r="25529" b="-1"/>
          <a:stretch/>
        </p:blipFill>
        <p:spPr bwMode="auto">
          <a:xfrm>
            <a:off x="7483658" y="1490907"/>
            <a:ext cx="3864975" cy="3864975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0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2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42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0D6A5-AE51-7E79-599C-2B50CA537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Write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FF0F2-7089-F898-4AC0-95CB4F37F19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0" i="0" dirty="0">
                <a:solidFill>
                  <a:srgbClr val="0C0C0C"/>
                </a:solidFill>
                <a:effectLst/>
                <a:highlight>
                  <a:srgbClr val="FFFFFF"/>
                </a:highlight>
                <a:latin typeface="cnn_sans_display"/>
              </a:rPr>
              <a:t>Read the article exert below and answer the question in your packet:  </a:t>
            </a:r>
          </a:p>
          <a:p>
            <a:pPr marL="0" indent="0">
              <a:buNone/>
            </a:pPr>
            <a:endParaRPr lang="en-US" b="0" i="0" dirty="0">
              <a:solidFill>
                <a:srgbClr val="0C0C0C"/>
              </a:solidFill>
              <a:effectLst/>
              <a:highlight>
                <a:srgbClr val="FFFFFF"/>
              </a:highlight>
              <a:latin typeface="cnn_sans_display"/>
            </a:endParaRPr>
          </a:p>
          <a:p>
            <a:pPr marL="0" indent="0">
              <a:buNone/>
            </a:pPr>
            <a:r>
              <a:rPr lang="en-US" b="0" i="0" dirty="0">
                <a:solidFill>
                  <a:srgbClr val="0C0C0C"/>
                </a:solidFill>
                <a:effectLst/>
                <a:highlight>
                  <a:srgbClr val="FFFFFF"/>
                </a:highlight>
                <a:latin typeface="cnn_sans_display"/>
              </a:rPr>
              <a:t>Texas Attorney General sued General Motors Tuesday, alleging the carmaker illegally collected and sold drivers’ data to insurance companies</a:t>
            </a:r>
          </a:p>
          <a:p>
            <a:pPr marL="0" indent="0">
              <a:buNone/>
            </a:pPr>
            <a:r>
              <a:rPr lang="en-US" b="0" i="0" dirty="0">
                <a:solidFill>
                  <a:srgbClr val="0C0C0C"/>
                </a:solidFill>
                <a:effectLst/>
                <a:highlight>
                  <a:srgbClr val="FFFFFF"/>
                </a:highlight>
                <a:latin typeface="cnn_sans_display"/>
              </a:rPr>
              <a:t>In car models from 2015 and later, the Detroit-based car manufacturer allegedly used technology to “collect, record, analyze, and transmit highly detailed driving data about each time a driver used their vehicle,”</a:t>
            </a:r>
            <a:endParaRPr lang="en-US" dirty="0"/>
          </a:p>
        </p:txBody>
      </p:sp>
      <p:pic>
        <p:nvPicPr>
          <p:cNvPr id="5" name="Picture 4" descr="The Power of Quick Writes - Keys to ...">
            <a:extLst>
              <a:ext uri="{FF2B5EF4-FFF2-40B4-BE49-F238E27FC236}">
                <a16:creationId xmlns:a16="http://schemas.microsoft.com/office/drawing/2014/main" id="{17C171E3-B311-B56D-7359-51D152C1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174" y="1027906"/>
            <a:ext cx="3858771" cy="26725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067EBE-53B9-ACE7-AB9C-E1EFE41589E0}"/>
              </a:ext>
            </a:extLst>
          </p:cNvPr>
          <p:cNvSpPr/>
          <p:nvPr/>
        </p:nvSpPr>
        <p:spPr>
          <a:xfrm>
            <a:off x="520700" y="2755900"/>
            <a:ext cx="5867400" cy="373697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513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53D5E78-BC95-B346-B15F-14175B2F664E}"/>
              </a:ext>
            </a:extLst>
          </p:cNvPr>
          <p:cNvSpPr txBox="1"/>
          <p:nvPr/>
        </p:nvSpPr>
        <p:spPr>
          <a:xfrm>
            <a:off x="302970" y="194872"/>
            <a:ext cx="11586059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Types/Categories of Businesses 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There are many types of businesses, and it is common for businesses to operate in multiple areas simultaneously.  But there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are four main categories of </a:t>
            </a:r>
            <a:r>
              <a:rPr kumimoji="0" lang="en-US" sz="3200" b="1" i="1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FOR PROFIT 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businesses.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alibri Light" panose="020F03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68465D-BC54-66BD-B173-8557D6581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5851" y="4218609"/>
            <a:ext cx="3729405" cy="26393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FD47B9-84B7-9216-75C9-8A681A36A5D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 t="22122" b="5377"/>
          <a:stretch/>
        </p:blipFill>
        <p:spPr>
          <a:xfrm>
            <a:off x="8314660" y="4218609"/>
            <a:ext cx="3391489" cy="2458842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4B67179D-FAD8-8D5A-5EF1-C1A36D716735}"/>
              </a:ext>
            </a:extLst>
          </p:cNvPr>
          <p:cNvSpPr/>
          <p:nvPr/>
        </p:nvSpPr>
        <p:spPr>
          <a:xfrm>
            <a:off x="4973388" y="4510947"/>
            <a:ext cx="1874165" cy="1874165"/>
          </a:xfrm>
          <a:prstGeom prst="ellipse">
            <a:avLst/>
          </a:prstGeom>
          <a:blipFill rotWithShape="1">
            <a:blip r:embed="rId7">
              <a:extLst>
                <a:ext uri="{837473B0-CC2E-450A-ABE3-18F120FF3D39}">
                  <a1611:picAttrSrcUrl xmlns:a1611="http://schemas.microsoft.com/office/drawing/2016/11/main" r:id="rId8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4">
              <a:tint val="50000"/>
              <a:hueOff val="7192130"/>
              <a:satOff val="-33471"/>
              <a:lumOff val="-146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2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70BA8A0-F241-EE4C-305C-60316DC94D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4886525"/>
              </p:ext>
            </p:extLst>
          </p:nvPr>
        </p:nvGraphicFramePr>
        <p:xfrm>
          <a:off x="549965" y="719666"/>
          <a:ext cx="11092069" cy="5833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302285-E96A-905C-05F2-45633A305DC9}"/>
              </a:ext>
            </a:extLst>
          </p:cNvPr>
          <p:cNvSpPr txBox="1"/>
          <p:nvPr/>
        </p:nvSpPr>
        <p:spPr>
          <a:xfrm>
            <a:off x="2524539" y="967409"/>
            <a:ext cx="91174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Calibri Light" panose="020F0302020204030204"/>
              </a:rPr>
              <a:t>Four Main Ty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pes of Businesses Include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110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13 Best Sam's Club Tips Every Shopper ...">
            <a:extLst>
              <a:ext uri="{FF2B5EF4-FFF2-40B4-BE49-F238E27FC236}">
                <a16:creationId xmlns:a16="http://schemas.microsoft.com/office/drawing/2014/main" id="{8329E165-DE69-110B-F0E0-CDF3E9AD2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7" r="10812"/>
          <a:stretch/>
        </p:blipFill>
        <p:spPr bwMode="auto">
          <a:xfrm>
            <a:off x="884698" y="877413"/>
            <a:ext cx="6406903" cy="504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81" name="Group 3080">
            <a:extLst>
              <a:ext uri="{FF2B5EF4-FFF2-40B4-BE49-F238E27FC236}">
                <a16:creationId xmlns:a16="http://schemas.microsoft.com/office/drawing/2014/main" id="{BE589684-54CA-64D8-C963-5F19FF75B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84697" y="5858828"/>
            <a:ext cx="6406903" cy="123363"/>
            <a:chOff x="7015162" y="5858828"/>
            <a:chExt cx="4300544" cy="123363"/>
          </a:xfrm>
        </p:grpSpPr>
        <p:sp>
          <p:nvSpPr>
            <p:cNvPr id="3082" name="Rectangle 3081">
              <a:extLst>
                <a:ext uri="{FF2B5EF4-FFF2-40B4-BE49-F238E27FC236}">
                  <a16:creationId xmlns:a16="http://schemas.microsoft.com/office/drawing/2014/main" id="{9B56B8E8-B789-DA4D-E4BE-03FA3165B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03753" y="3770237"/>
              <a:ext cx="123362" cy="4300544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3" name="Rectangle 3082">
              <a:extLst>
                <a:ext uri="{FF2B5EF4-FFF2-40B4-BE49-F238E27FC236}">
                  <a16:creationId xmlns:a16="http://schemas.microsoft.com/office/drawing/2014/main" id="{2255D907-377D-0DF9-B4A4-4B44C46FB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209789" y="4876274"/>
              <a:ext cx="123362" cy="2088471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7D8CC61-1C62-67A6-FE80-A848AAE15A21}"/>
              </a:ext>
            </a:extLst>
          </p:cNvPr>
          <p:cNvSpPr txBox="1"/>
          <p:nvPr/>
        </p:nvSpPr>
        <p:spPr>
          <a:xfrm>
            <a:off x="7732484" y="1580976"/>
            <a:ext cx="3405415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000" b="0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Example: Sam</a:t>
            </a:r>
            <a:r>
              <a:rPr lang="en-US" sz="2000" dirty="0"/>
              <a:t>’s Club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manufactures its own line of products </a:t>
            </a:r>
            <a:r>
              <a:rPr lang="en-US" sz="2000" b="1" dirty="0"/>
              <a:t>branded Member’s mark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kumimoji="0" lang="en-US" sz="2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They sell </a:t>
            </a:r>
            <a:r>
              <a:rPr lang="en-US" sz="2000" b="1" dirty="0"/>
              <a:t>their products and products from other manufactures/wholesalers</a:t>
            </a:r>
          </a:p>
          <a:p>
            <a:pPr marL="285750"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Offers a variety of services including health care ser</a:t>
            </a:r>
            <a:r>
              <a:rPr kumimoji="0" lang="en-US" sz="20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</a:rPr>
              <a:t>vices, travel, auto maintenance etc.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52361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Table Talk">
            <a:extLst>
              <a:ext uri="{FF2B5EF4-FFF2-40B4-BE49-F238E27FC236}">
                <a16:creationId xmlns:a16="http://schemas.microsoft.com/office/drawing/2014/main" id="{42E27977-79A8-C746-1B18-5E64CFF42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530" y="581510"/>
            <a:ext cx="6046270" cy="34013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eamwork Stock Illustrations – 811,743 ...">
            <a:extLst>
              <a:ext uri="{FF2B5EF4-FFF2-40B4-BE49-F238E27FC236}">
                <a16:creationId xmlns:a16="http://schemas.microsoft.com/office/drawing/2014/main" id="{F1516718-0503-7A02-A096-5B3AC83A5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791" y="3602510"/>
            <a:ext cx="2591057" cy="259105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CFF286-7C09-7F77-FFF0-C4BEF9135EC7}"/>
              </a:ext>
            </a:extLst>
          </p:cNvPr>
          <p:cNvSpPr txBox="1"/>
          <p:nvPr/>
        </p:nvSpPr>
        <p:spPr>
          <a:xfrm>
            <a:off x="596900" y="923836"/>
            <a:ext cx="43688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fontAlgn="base">
              <a:buNone/>
            </a:pPr>
            <a:r>
              <a:rPr lang="en-US" sz="2800" dirty="0"/>
              <a:t>Directions: </a:t>
            </a:r>
          </a:p>
          <a:p>
            <a:pPr marL="0" indent="0" fontAlgn="base">
              <a:buNone/>
            </a:pPr>
            <a:r>
              <a:rPr lang="en-US" sz="2800" dirty="0"/>
              <a:t>From the List of well-known companies provided by your instructor, determine whether each is predominately a manufacturing, merchandising, service, or hybrid business. If it is hybrid, state which two or three types it is.</a:t>
            </a:r>
          </a:p>
        </p:txBody>
      </p:sp>
    </p:spTree>
    <p:extLst>
      <p:ext uri="{BB962C8B-B14F-4D97-AF65-F5344CB8AC3E}">
        <p14:creationId xmlns:p14="http://schemas.microsoft.com/office/powerpoint/2010/main" val="300817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57AB9-E695-F41F-6ECB-49620485F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688"/>
            <a:ext cx="10515600" cy="719963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Table Talk Group Activity: Types of Businesses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D4994-C70B-98DC-631C-01EEF598B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70" y="1055403"/>
            <a:ext cx="12026630" cy="1518617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3200" u="sng" dirty="0">
                <a:solidFill>
                  <a:srgbClr val="111111"/>
                </a:solidFill>
                <a:latin typeface="+mj-lt"/>
              </a:rPr>
              <a:t>Directions</a:t>
            </a:r>
            <a:r>
              <a:rPr lang="en-US" sz="3200" dirty="0">
                <a:solidFill>
                  <a:srgbClr val="111111"/>
                </a:solidFill>
                <a:latin typeface="+mj-lt"/>
              </a:rPr>
              <a:t>: Given the list of well-known companies, determine whether each is predominately a manufacturing, merchandising, service, or hybrid business. If it is hybrid, state which two or three types it is.</a:t>
            </a:r>
            <a:endParaRPr lang="en-US" sz="3200" b="0" i="0" u="none" strike="noStrike" dirty="0">
              <a:solidFill>
                <a:srgbClr val="111111"/>
              </a:solidFill>
              <a:effectLst/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4322B1-67F9-CD28-1A1B-464571FD33BA}"/>
              </a:ext>
            </a:extLst>
          </p:cNvPr>
          <p:cNvSpPr txBox="1"/>
          <p:nvPr/>
        </p:nvSpPr>
        <p:spPr>
          <a:xfrm>
            <a:off x="838200" y="2569940"/>
            <a:ext cx="302206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Apple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Boeing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Coca-Cola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CVS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Delta Airlines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Disney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FedEx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Ford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C924C3-FCE5-0EDF-FF5E-39C4B7BBDC6D}"/>
              </a:ext>
            </a:extLst>
          </p:cNvPr>
          <p:cNvSpPr txBox="1"/>
          <p:nvPr/>
        </p:nvSpPr>
        <p:spPr>
          <a:xfrm>
            <a:off x="6689470" y="2759241"/>
            <a:ext cx="4011343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Amazon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Google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H&amp;R Block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Johnson &amp; Johnson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McDonald’s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Netflix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9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11111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Wal-Mart</a:t>
            </a:r>
          </a:p>
        </p:txBody>
      </p:sp>
      <p:pic>
        <p:nvPicPr>
          <p:cNvPr id="4" name="Picture 4" descr="Teamwork Stock Illustrations – 811,743 ...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DBD81101-3D9D-71D9-1A0A-EBF213B76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373" y="2607451"/>
            <a:ext cx="1643097" cy="16430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854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0DCB5-6E20-FBB5-ABCA-81015BE0E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Crossword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C777BA-8099-F95D-BB16-9EAC598A08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Complete the Crossword </a:t>
            </a:r>
            <a:br>
              <a:rPr lang="en-US" dirty="0"/>
            </a:br>
            <a:r>
              <a:rPr lang="en-US" dirty="0"/>
              <a:t>Puzzle in your Activity </a:t>
            </a:r>
            <a:br>
              <a:rPr lang="en-US" dirty="0"/>
            </a:br>
            <a:r>
              <a:rPr lang="en-US" dirty="0"/>
              <a:t>Packet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EE6336-DD17-860A-D342-03B481D1D38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My (Our) Assignment – Keep swimmin'">
            <a:extLst>
              <a:ext uri="{FF2B5EF4-FFF2-40B4-BE49-F238E27FC236}">
                <a16:creationId xmlns:a16="http://schemas.microsoft.com/office/drawing/2014/main" id="{1FAA8DD6-400C-3300-43AA-7198BFEBE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4529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18419</TotalTime>
  <Words>673</Words>
  <Application>Microsoft Office PowerPoint</Application>
  <PresentationFormat>Widescreen</PresentationFormat>
  <Paragraphs>81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cnn_sans_display</vt:lpstr>
      <vt:lpstr>var(--ds-font-family-heading,Proxima Nova,"Helvetica Neue",Helvetica,Arial,sans-serif)</vt:lpstr>
      <vt:lpstr>Office Theme</vt:lpstr>
      <vt:lpstr>Assignment</vt:lpstr>
      <vt:lpstr>PowerPoint Presentation</vt:lpstr>
      <vt:lpstr>PowerPoint Presentation</vt:lpstr>
      <vt:lpstr>PowerPoint Presentation</vt:lpstr>
      <vt:lpstr>PowerPoint Presentation</vt:lpstr>
      <vt:lpstr>Quick Write Activity</vt:lpstr>
      <vt:lpstr>PowerPoint Presentation</vt:lpstr>
      <vt:lpstr>PowerPoint Presentation</vt:lpstr>
      <vt:lpstr>PowerPoint Presentation</vt:lpstr>
      <vt:lpstr>PowerPoint Presentation</vt:lpstr>
      <vt:lpstr>Table Talk Group Activity: Types of Businesses</vt:lpstr>
      <vt:lpstr>Crossword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Accounting</dc:title>
  <dc:creator>Microsoft Office User</dc:creator>
  <cp:lastModifiedBy>Cassie Vetter</cp:lastModifiedBy>
  <cp:revision>333</cp:revision>
  <cp:lastPrinted>2023-07-26T01:17:01Z</cp:lastPrinted>
  <dcterms:created xsi:type="dcterms:W3CDTF">2023-04-17T18:10:03Z</dcterms:created>
  <dcterms:modified xsi:type="dcterms:W3CDTF">2026-09-11T18:28:56Z</dcterms:modified>
</cp:coreProperties>
</file>